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032" r:id="rId4"/>
  </p:sldMasterIdLst>
  <p:notesMasterIdLst>
    <p:notesMasterId r:id="rId15"/>
  </p:notesMasterIdLst>
  <p:handoutMasterIdLst>
    <p:handoutMasterId r:id="rId16"/>
  </p:handoutMasterIdLst>
  <p:sldIdLst>
    <p:sldId id="533" r:id="rId5"/>
    <p:sldId id="582" r:id="rId6"/>
    <p:sldId id="584" r:id="rId7"/>
    <p:sldId id="591" r:id="rId8"/>
    <p:sldId id="585" r:id="rId9"/>
    <p:sldId id="592" r:id="rId10"/>
    <p:sldId id="586" r:id="rId11"/>
    <p:sldId id="593" r:id="rId12"/>
    <p:sldId id="595" r:id="rId13"/>
    <p:sldId id="522" r:id="rId14"/>
  </p:sldIdLst>
  <p:sldSz cx="9144000" cy="5143500" type="screen16x9"/>
  <p:notesSz cx="6858000" cy="9144000"/>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124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dy Wood" initials="KW" lastIdx="1" clrIdx="0">
    <p:extLst/>
  </p:cmAuthor>
  <p:cmAuthor id="2" name="Kady Wood" initials="KW [2]" lastIdx="1" clrIdx="1">
    <p:extLst/>
  </p:cmAuthor>
  <p:cmAuthor id="3" name="Kady Wood" initials="KW [3]" lastIdx="1" clrIdx="2">
    <p:extLst/>
  </p:cmAuthor>
  <p:cmAuthor id="4" name="Valentina Postelnicu" initials="VP" lastIdx="3" clrIdx="3">
    <p:extLst/>
  </p:cmAuthor>
  <p:cmAuthor id="5" name="Dudley Larus" initials="DL" lastIdx="1" clrIdx="4">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4F1F"/>
    <a:srgbClr val="545454"/>
    <a:srgbClr val="5D3E5D"/>
    <a:srgbClr val="942092"/>
    <a:srgbClr val="0432FF"/>
    <a:srgbClr val="666666"/>
    <a:srgbClr val="FFD579"/>
    <a:srgbClr val="D5FC79"/>
    <a:srgbClr val="76D6FF"/>
    <a:srgbClr val="FF8AD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67" autoAdjust="0"/>
    <p:restoredTop sz="95109" autoAdjust="0"/>
  </p:normalViewPr>
  <p:slideViewPr>
    <p:cSldViewPr snapToGrid="0" snapToObjects="1">
      <p:cViewPr varScale="1">
        <p:scale>
          <a:sx n="114" d="100"/>
          <a:sy n="114" d="100"/>
        </p:scale>
        <p:origin x="725" y="91"/>
      </p:cViewPr>
      <p:guideLst>
        <p:guide orient="horz" pos="1620"/>
        <p:guide pos="1248"/>
      </p:guideLst>
    </p:cSldViewPr>
  </p:slideViewPr>
  <p:notesTextViewPr>
    <p:cViewPr>
      <p:scale>
        <a:sx n="1" d="1"/>
        <a:sy n="1" d="1"/>
      </p:scale>
      <p:origin x="0" y="0"/>
    </p:cViewPr>
  </p:notesTextViewPr>
  <p:sorterViewPr>
    <p:cViewPr varScale="1">
      <p:scale>
        <a:sx n="1" d="1"/>
        <a:sy n="1" d="1"/>
      </p:scale>
      <p:origin x="0" y="0"/>
    </p:cViewPr>
  </p:sorterViewPr>
  <p:notesViewPr>
    <p:cSldViewPr snapToGrid="0" snapToObjects="1">
      <p:cViewPr varScale="1">
        <p:scale>
          <a:sx n="152" d="100"/>
          <a:sy n="152" d="100"/>
        </p:scale>
        <p:origin x="5136"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A625A11-37AC-6743-A34A-C148325F3821}" type="datetimeFigureOut">
              <a:rPr lang="en-US" smtClean="0"/>
              <a:t>3/12/2018</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70DF519-CE93-EA4F-A60F-932AFCD2C97A}" type="slidenum">
              <a:rPr lang="en-US" smtClean="0"/>
              <a:t>‹#›</a:t>
            </a:fld>
            <a:endParaRPr lang="en-US" dirty="0"/>
          </a:p>
        </p:txBody>
      </p:sp>
    </p:spTree>
    <p:extLst>
      <p:ext uri="{BB962C8B-B14F-4D97-AF65-F5344CB8AC3E}">
        <p14:creationId xmlns:p14="http://schemas.microsoft.com/office/powerpoint/2010/main" val="8941954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5F2D18-43F3-3A4F-98E1-58681EDE704A}" type="datetimeFigureOut">
              <a:rPr lang="en-US" smtClean="0"/>
              <a:t>3/12/2018</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40E2CE-D880-8449-B507-73D2A0793BF7}" type="slidenum">
              <a:rPr lang="en-US" smtClean="0"/>
              <a:t>‹#›</a:t>
            </a:fld>
            <a:endParaRPr lang="en-US" dirty="0"/>
          </a:p>
        </p:txBody>
      </p:sp>
    </p:spTree>
    <p:extLst>
      <p:ext uri="{BB962C8B-B14F-4D97-AF65-F5344CB8AC3E}">
        <p14:creationId xmlns:p14="http://schemas.microsoft.com/office/powerpoint/2010/main" val="118089821"/>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over 1 - Warm Red">
    <p:bg>
      <p:bgPr>
        <a:solidFill>
          <a:srgbClr val="FF4F1F"/>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42900" y="841773"/>
            <a:ext cx="8458200" cy="1729978"/>
          </a:xfrm>
        </p:spPr>
        <p:txBody>
          <a:bodyPr anchor="b">
            <a:normAutofit/>
          </a:bodyPr>
          <a:lstStyle>
            <a:lvl1pPr algn="l">
              <a:defRPr sz="4500">
                <a:solidFill>
                  <a:schemeClr val="bg1"/>
                </a:solidFill>
                <a:latin typeface="+mn-lt"/>
              </a:defRPr>
            </a:lvl1pPr>
          </a:lstStyle>
          <a:p>
            <a:r>
              <a:rPr lang="en-US"/>
              <a:t>Click to edit Master title style</a:t>
            </a:r>
            <a:endParaRPr lang="en-US" dirty="0"/>
          </a:p>
        </p:txBody>
      </p:sp>
      <p:sp>
        <p:nvSpPr>
          <p:cNvPr id="3" name="Subtitle 2"/>
          <p:cNvSpPr>
            <a:spLocks noGrp="1"/>
          </p:cNvSpPr>
          <p:nvPr>
            <p:ph type="subTitle" idx="1"/>
          </p:nvPr>
        </p:nvSpPr>
        <p:spPr>
          <a:xfrm>
            <a:off x="342899" y="2576614"/>
            <a:ext cx="8458202" cy="1729978"/>
          </a:xfrm>
        </p:spPr>
        <p:txBody>
          <a:bodyPr/>
          <a:lstStyle>
            <a:lvl1pPr marL="0" indent="0" algn="l">
              <a:buNone/>
              <a:defRPr sz="1800">
                <a:solidFill>
                  <a:schemeClr val="bg1"/>
                </a:soli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1318" y="4155147"/>
            <a:ext cx="1701579" cy="740755"/>
          </a:xfrm>
          <a:prstGeom prst="rect">
            <a:avLst/>
          </a:prstGeom>
        </p:spPr>
      </p:pic>
    </p:spTree>
    <p:extLst>
      <p:ext uri="{BB962C8B-B14F-4D97-AF65-F5344CB8AC3E}">
        <p14:creationId xmlns:p14="http://schemas.microsoft.com/office/powerpoint/2010/main" val="74899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ransition Title (Chapter)">
    <p:bg>
      <p:bgPr>
        <a:solidFill>
          <a:srgbClr val="5D3E5D"/>
        </a:soli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a:alphaModFix amt="20000"/>
            <a:biLevel thresh="75000"/>
            <a:extLst>
              <a:ext uri="{28A0092B-C50C-407E-A947-70E740481C1C}">
                <a14:useLocalDpi xmlns:a14="http://schemas.microsoft.com/office/drawing/2010/main" val="0"/>
              </a:ext>
            </a:extLst>
          </a:blip>
          <a:srcRect t="3582" r="4999" b="23436"/>
          <a:stretch/>
        </p:blipFill>
        <p:spPr>
          <a:xfrm>
            <a:off x="4572000" y="0"/>
            <a:ext cx="4572000" cy="5143500"/>
          </a:xfrm>
          <a:prstGeom prst="rect">
            <a:avLst/>
          </a:prstGeom>
        </p:spPr>
      </p:pic>
      <p:sp>
        <p:nvSpPr>
          <p:cNvPr id="8" name="Title 1"/>
          <p:cNvSpPr>
            <a:spLocks noGrp="1"/>
          </p:cNvSpPr>
          <p:nvPr>
            <p:ph type="ctrTitle"/>
          </p:nvPr>
        </p:nvSpPr>
        <p:spPr>
          <a:xfrm>
            <a:off x="342900" y="841773"/>
            <a:ext cx="8458201" cy="1729978"/>
          </a:xfrm>
        </p:spPr>
        <p:txBody>
          <a:bodyPr anchor="b">
            <a:normAutofit/>
          </a:bodyPr>
          <a:lstStyle>
            <a:lvl1pPr algn="l">
              <a:defRPr sz="4500" spc="-188" baseline="0">
                <a:solidFill>
                  <a:schemeClr val="bg1"/>
                </a:solidFill>
                <a:latin typeface="+mn-lt"/>
              </a:defRPr>
            </a:lvl1pPr>
          </a:lstStyle>
          <a:p>
            <a:r>
              <a:rPr lang="en-US"/>
              <a:t>Click to edit Master title style</a:t>
            </a:r>
            <a:endParaRPr lang="en-US" dirty="0"/>
          </a:p>
        </p:txBody>
      </p:sp>
      <p:sp>
        <p:nvSpPr>
          <p:cNvPr id="9" name="Subtitle 2"/>
          <p:cNvSpPr>
            <a:spLocks noGrp="1"/>
          </p:cNvSpPr>
          <p:nvPr>
            <p:ph type="subTitle" idx="1"/>
          </p:nvPr>
        </p:nvSpPr>
        <p:spPr>
          <a:xfrm>
            <a:off x="342900" y="2576614"/>
            <a:ext cx="8458201" cy="1729978"/>
          </a:xfrm>
        </p:spPr>
        <p:txBody>
          <a:bodyPr/>
          <a:lstStyle>
            <a:lvl1pPr marL="0" indent="0" algn="l">
              <a:buNone/>
              <a:defRPr sz="1800">
                <a:solidFill>
                  <a:schemeClr val="bg1"/>
                </a:soli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1318" y="4155147"/>
            <a:ext cx="1701579" cy="740755"/>
          </a:xfrm>
          <a:prstGeom prst="rect">
            <a:avLst/>
          </a:prstGeom>
        </p:spPr>
      </p:pic>
    </p:spTree>
    <p:extLst>
      <p:ext uri="{BB962C8B-B14F-4D97-AF65-F5344CB8AC3E}">
        <p14:creationId xmlns:p14="http://schemas.microsoft.com/office/powerpoint/2010/main" val="1887967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ransition Title (Chapter)">
    <p:bg>
      <p:bgPr>
        <a:solidFill>
          <a:srgbClr val="FF4F1F"/>
        </a:soli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a:alphaModFix amt="20000"/>
            <a:biLevel thresh="75000"/>
            <a:extLst>
              <a:ext uri="{28A0092B-C50C-407E-A947-70E740481C1C}">
                <a14:useLocalDpi xmlns:a14="http://schemas.microsoft.com/office/drawing/2010/main" val="0"/>
              </a:ext>
            </a:extLst>
          </a:blip>
          <a:srcRect t="3582" r="4999" b="23436"/>
          <a:stretch/>
        </p:blipFill>
        <p:spPr>
          <a:xfrm>
            <a:off x="4572000" y="0"/>
            <a:ext cx="4572000" cy="5143500"/>
          </a:xfrm>
          <a:prstGeom prst="rect">
            <a:avLst/>
          </a:prstGeom>
        </p:spPr>
      </p:pic>
      <p:sp>
        <p:nvSpPr>
          <p:cNvPr id="8" name="Title 1"/>
          <p:cNvSpPr>
            <a:spLocks noGrp="1"/>
          </p:cNvSpPr>
          <p:nvPr>
            <p:ph type="ctrTitle"/>
          </p:nvPr>
        </p:nvSpPr>
        <p:spPr>
          <a:xfrm>
            <a:off x="342900" y="841773"/>
            <a:ext cx="8458201" cy="1729978"/>
          </a:xfrm>
        </p:spPr>
        <p:txBody>
          <a:bodyPr anchor="b">
            <a:normAutofit/>
          </a:bodyPr>
          <a:lstStyle>
            <a:lvl1pPr algn="l">
              <a:defRPr sz="4500" spc="-188" baseline="0">
                <a:solidFill>
                  <a:schemeClr val="bg1"/>
                </a:solidFill>
                <a:latin typeface="+mn-lt"/>
              </a:defRPr>
            </a:lvl1pPr>
          </a:lstStyle>
          <a:p>
            <a:r>
              <a:rPr lang="en-US"/>
              <a:t>Click to edit Master title style</a:t>
            </a:r>
            <a:endParaRPr lang="en-US" dirty="0"/>
          </a:p>
        </p:txBody>
      </p:sp>
      <p:sp>
        <p:nvSpPr>
          <p:cNvPr id="9" name="Subtitle 2"/>
          <p:cNvSpPr>
            <a:spLocks noGrp="1"/>
          </p:cNvSpPr>
          <p:nvPr>
            <p:ph type="subTitle" idx="1"/>
          </p:nvPr>
        </p:nvSpPr>
        <p:spPr>
          <a:xfrm>
            <a:off x="342900" y="2576614"/>
            <a:ext cx="8458201" cy="1729978"/>
          </a:xfrm>
        </p:spPr>
        <p:txBody>
          <a:bodyPr/>
          <a:lstStyle>
            <a:lvl1pPr marL="0" indent="0" algn="l">
              <a:buNone/>
              <a:defRPr sz="1800">
                <a:solidFill>
                  <a:schemeClr val="bg1"/>
                </a:soli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1318" y="4155147"/>
            <a:ext cx="1701579" cy="740755"/>
          </a:xfrm>
          <a:prstGeom prst="rect">
            <a:avLst/>
          </a:prstGeom>
        </p:spPr>
      </p:pic>
    </p:spTree>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spcCol="360000"/>
          <a:lstStyle>
            <a:lvl1pPr>
              <a:lnSpc>
                <a:spcPct val="100000"/>
              </a:lnSpc>
              <a:spcBef>
                <a:spcPts val="750"/>
              </a:spcBef>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a:xfrm>
            <a:off x="1481600" y="4707467"/>
            <a:ext cx="1624520" cy="229026"/>
          </a:xfrm>
        </p:spPr>
        <p:txBody>
          <a:bodyPr lIns="0" tIns="0" rIns="0" bIns="0" anchor="t" anchorCtr="0"/>
          <a:lstStyle/>
          <a:p>
            <a:r>
              <a:rPr lang="en-US" dirty="0"/>
              <a:t>Genesys confidential and proprietary information. Unauthorized disclosure is prohibited.</a:t>
            </a: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1730" y="4485632"/>
            <a:ext cx="1311326" cy="570864"/>
          </a:xfrm>
          <a:prstGeom prst="rect">
            <a:avLst/>
          </a:prstGeom>
        </p:spPr>
      </p:pic>
      <p:sp>
        <p:nvSpPr>
          <p:cNvPr id="8" name="Slide Number Placeholder 5"/>
          <p:cNvSpPr>
            <a:spLocks noGrp="1"/>
          </p:cNvSpPr>
          <p:nvPr>
            <p:ph type="sldNum" sz="quarter" idx="4"/>
          </p:nvPr>
        </p:nvSpPr>
        <p:spPr>
          <a:xfrm>
            <a:off x="6890147" y="4662649"/>
            <a:ext cx="1910954" cy="273844"/>
          </a:xfrm>
          <a:prstGeom prst="rect">
            <a:avLst/>
          </a:prstGeom>
        </p:spPr>
        <p:txBody>
          <a:bodyPr vert="horz" lIns="90000" tIns="45720" rIns="0" bIns="45720" rtlCol="0" anchor="ctr"/>
          <a:lstStyle>
            <a:lvl1pPr algn="r">
              <a:defRPr sz="750">
                <a:solidFill>
                  <a:schemeClr val="tx1">
                    <a:tint val="75000"/>
                  </a:schemeClr>
                </a:solidFill>
              </a:defRPr>
            </a:lvl1pPr>
          </a:lstStyle>
          <a:p>
            <a:fld id="{20CFEDCE-3BD6-9940-A642-E28DD407BF5F}" type="slidenum">
              <a:rPr lang="en-US" smtClean="0"/>
              <a:pPr/>
              <a:t>‹#›</a:t>
            </a:fld>
            <a:endParaRPr lang="en-US" dirty="0"/>
          </a:p>
        </p:txBody>
      </p:sp>
    </p:spTree>
    <p:extLst>
      <p:ext uri="{BB962C8B-B14F-4D97-AF65-F5344CB8AC3E}">
        <p14:creationId xmlns:p14="http://schemas.microsoft.com/office/powerpoint/2010/main" val="415555072"/>
      </p:ext>
    </p:extLst>
  </p:cSld>
  <p:clrMapOvr>
    <a:masterClrMapping/>
  </p:clrMapOvr>
  <p:extLst mod="1">
    <p:ext uri="{DCECCB84-F9BA-43D5-87BE-67443E8EF086}">
      <p15:sldGuideLst xmlns:p15="http://schemas.microsoft.com/office/powerpoint/2012/main">
        <p15:guide id="1" pos="288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with 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1168004"/>
            <a:ext cx="4121269" cy="32944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84143" y="1168004"/>
            <a:ext cx="4116958" cy="32944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a:xfrm>
            <a:off x="6890147" y="4662649"/>
            <a:ext cx="1910954" cy="273844"/>
          </a:xfrm>
        </p:spPr>
        <p:txBody>
          <a:bodyPr/>
          <a:lstStyle/>
          <a:p>
            <a:fld id="{20CFEDCE-3BD6-9940-A642-E28DD407BF5F}" type="slidenum">
              <a:rPr lang="en-US" smtClean="0"/>
              <a:t>‹#›</a:t>
            </a:fld>
            <a:endParaRPr lang="en-US" dirty="0"/>
          </a:p>
        </p:txBody>
      </p:sp>
      <p:sp>
        <p:nvSpPr>
          <p:cNvPr id="11" name="Footer Placeholder 4"/>
          <p:cNvSpPr>
            <a:spLocks noGrp="1"/>
          </p:cNvSpPr>
          <p:nvPr>
            <p:ph type="ftr" sz="quarter" idx="11"/>
          </p:nvPr>
        </p:nvSpPr>
        <p:spPr>
          <a:xfrm>
            <a:off x="1481600" y="4707467"/>
            <a:ext cx="1624520" cy="229026"/>
          </a:xfrm>
        </p:spPr>
        <p:txBody>
          <a:bodyPr lIns="0" tIns="0" rIns="0" bIns="0" anchor="t" anchorCtr="0"/>
          <a:lstStyle/>
          <a:p>
            <a:r>
              <a:rPr lang="en-US" dirty="0"/>
              <a:t>Genesys confidential and proprietary information. Unauthorized disclosure is prohibited.</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1730" y="4485632"/>
            <a:ext cx="1311326" cy="570864"/>
          </a:xfrm>
          <a:prstGeom prst="rect">
            <a:avLst/>
          </a:prstGeom>
        </p:spPr>
      </p:pic>
    </p:spTree>
    <p:extLst>
      <p:ext uri="{BB962C8B-B14F-4D97-AF65-F5344CB8AC3E}">
        <p14:creationId xmlns:p14="http://schemas.microsoft.com/office/powerpoint/2010/main" val="484347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14325"/>
            <a:ext cx="8458200" cy="929879"/>
          </a:xfrm>
        </p:spPr>
        <p:txBody>
          <a:bodyPr/>
          <a:lstStyle/>
          <a:p>
            <a:r>
              <a:rPr lang="en-US"/>
              <a:t>Click to edit Master title style</a:t>
            </a:r>
          </a:p>
        </p:txBody>
      </p:sp>
      <p:sp>
        <p:nvSpPr>
          <p:cNvPr id="3" name="Text Placeholder 2"/>
          <p:cNvSpPr>
            <a:spLocks noGrp="1"/>
          </p:cNvSpPr>
          <p:nvPr>
            <p:ph type="body" idx="1"/>
          </p:nvPr>
        </p:nvSpPr>
        <p:spPr>
          <a:xfrm>
            <a:off x="342900" y="1260872"/>
            <a:ext cx="4108889"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342900" y="1878807"/>
            <a:ext cx="4108889" cy="25836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82358" y="1260872"/>
            <a:ext cx="4118742"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82358" y="1878807"/>
            <a:ext cx="4118742" cy="25836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a:xfrm>
            <a:off x="6890147" y="4662649"/>
            <a:ext cx="1910954" cy="273844"/>
          </a:xfrm>
        </p:spPr>
        <p:txBody>
          <a:bodyPr/>
          <a:lstStyle/>
          <a:p>
            <a:fld id="{20CFEDCE-3BD6-9940-A642-E28DD407BF5F}" type="slidenum">
              <a:rPr lang="en-US" smtClean="0"/>
              <a:t>‹#›</a:t>
            </a:fld>
            <a:endParaRPr lang="en-US" dirty="0"/>
          </a:p>
        </p:txBody>
      </p:sp>
      <p:sp>
        <p:nvSpPr>
          <p:cNvPr id="11" name="Footer Placeholder 4"/>
          <p:cNvSpPr>
            <a:spLocks noGrp="1"/>
          </p:cNvSpPr>
          <p:nvPr>
            <p:ph type="ftr" sz="quarter" idx="11"/>
          </p:nvPr>
        </p:nvSpPr>
        <p:spPr>
          <a:xfrm>
            <a:off x="1481600" y="4707467"/>
            <a:ext cx="1624520" cy="229026"/>
          </a:xfrm>
        </p:spPr>
        <p:txBody>
          <a:bodyPr lIns="0" tIns="0" rIns="0" bIns="0" anchor="t" anchorCtr="0"/>
          <a:lstStyle/>
          <a:p>
            <a:r>
              <a:rPr lang="en-US" dirty="0"/>
              <a:t>Genesys confidential and proprietary information. Unauthorized disclosure is prohibited.</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1730" y="4485632"/>
            <a:ext cx="1311326" cy="570864"/>
          </a:xfrm>
          <a:prstGeom prst="rect">
            <a:avLst/>
          </a:prstGeom>
        </p:spPr>
      </p:pic>
    </p:spTree>
    <p:extLst>
      <p:ext uri="{BB962C8B-B14F-4D97-AF65-F5344CB8AC3E}">
        <p14:creationId xmlns:p14="http://schemas.microsoft.com/office/powerpoint/2010/main" val="1467595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ntent - No Title">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42900" y="314325"/>
            <a:ext cx="4093097" cy="4148138"/>
          </a:xfrm>
        </p:spPr>
        <p:txBody>
          <a:bodyPr numCol="2"/>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a:xfrm>
            <a:off x="6890147" y="4662649"/>
            <a:ext cx="1910954" cy="273844"/>
          </a:xfrm>
        </p:spPr>
        <p:txBody>
          <a:bodyPr/>
          <a:lstStyle/>
          <a:p>
            <a:fld id="{20CFEDCE-3BD6-9940-A642-E28DD407BF5F}" type="slidenum">
              <a:rPr lang="en-US" smtClean="0"/>
              <a:t>‹#›</a:t>
            </a:fld>
            <a:endParaRPr lang="en-US" dirty="0"/>
          </a:p>
        </p:txBody>
      </p:sp>
      <p:sp>
        <p:nvSpPr>
          <p:cNvPr id="10" name="Content Placeholder 2"/>
          <p:cNvSpPr>
            <a:spLocks noGrp="1"/>
          </p:cNvSpPr>
          <p:nvPr>
            <p:ph sz="half" idx="13"/>
          </p:nvPr>
        </p:nvSpPr>
        <p:spPr>
          <a:xfrm>
            <a:off x="4708003" y="314324"/>
            <a:ext cx="4093097" cy="4148139"/>
          </a:xfrm>
        </p:spPr>
        <p:txBody>
          <a:bodyPr numCol="2"/>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Footer Placeholder 4"/>
          <p:cNvSpPr>
            <a:spLocks noGrp="1"/>
          </p:cNvSpPr>
          <p:nvPr>
            <p:ph type="ftr" sz="quarter" idx="11"/>
          </p:nvPr>
        </p:nvSpPr>
        <p:spPr>
          <a:xfrm>
            <a:off x="1481600" y="4707467"/>
            <a:ext cx="1624520" cy="229026"/>
          </a:xfrm>
        </p:spPr>
        <p:txBody>
          <a:bodyPr lIns="0" tIns="0" rIns="0" bIns="0" anchor="t" anchorCtr="0"/>
          <a:lstStyle/>
          <a:p>
            <a:r>
              <a:rPr lang="en-US" dirty="0"/>
              <a:t>Genesys confidential and proprietary information. Unauthorized disclosure is prohibited.</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1730" y="4485632"/>
            <a:ext cx="1311326" cy="570864"/>
          </a:xfrm>
          <a:prstGeom prst="rect">
            <a:avLst/>
          </a:prstGeom>
        </p:spPr>
      </p:pic>
    </p:spTree>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a:xfrm>
            <a:off x="6890147" y="4662649"/>
            <a:ext cx="1910954" cy="273844"/>
          </a:xfrm>
        </p:spPr>
        <p:txBody>
          <a:bodyPr/>
          <a:lstStyle/>
          <a:p>
            <a:fld id="{20CFEDCE-3BD6-9940-A642-E28DD407BF5F}" type="slidenum">
              <a:rPr lang="en-US" smtClean="0"/>
              <a:t>‹#›</a:t>
            </a:fld>
            <a:endParaRPr lang="en-US" dirty="0"/>
          </a:p>
        </p:txBody>
      </p:sp>
      <p:sp>
        <p:nvSpPr>
          <p:cNvPr id="7" name="Footer Placeholder 4"/>
          <p:cNvSpPr>
            <a:spLocks noGrp="1"/>
          </p:cNvSpPr>
          <p:nvPr>
            <p:ph type="ftr" sz="quarter" idx="11"/>
          </p:nvPr>
        </p:nvSpPr>
        <p:spPr>
          <a:xfrm>
            <a:off x="1481600" y="4707467"/>
            <a:ext cx="1624520" cy="229026"/>
          </a:xfrm>
        </p:spPr>
        <p:txBody>
          <a:bodyPr lIns="0" tIns="0" rIns="0" bIns="0" anchor="t" anchorCtr="0"/>
          <a:lstStyle/>
          <a:p>
            <a:r>
              <a:rPr lang="en-US" dirty="0"/>
              <a:t>Genesys confidential and proprietary information. Unauthorized disclosure is prohibited.</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1730" y="4485632"/>
            <a:ext cx="1311326" cy="570864"/>
          </a:xfrm>
          <a:prstGeom prst="rect">
            <a:avLst/>
          </a:prstGeom>
        </p:spPr>
      </p:pic>
    </p:spTree>
    <p:extLst>
      <p:ext uri="{BB962C8B-B14F-4D97-AF65-F5344CB8AC3E}">
        <p14:creationId xmlns:p14="http://schemas.microsoft.com/office/powerpoint/2010/main" val="12761603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890147" y="4662649"/>
            <a:ext cx="1910954" cy="273844"/>
          </a:xfrm>
        </p:spPr>
        <p:txBody>
          <a:bodyPr/>
          <a:lstStyle/>
          <a:p>
            <a:fld id="{20CFEDCE-3BD6-9940-A642-E28DD407BF5F}" type="slidenum">
              <a:rPr lang="en-US" smtClean="0"/>
              <a:t>‹#›</a:t>
            </a:fld>
            <a:endParaRPr lang="en-US" dirty="0"/>
          </a:p>
        </p:txBody>
      </p:sp>
      <p:sp>
        <p:nvSpPr>
          <p:cNvPr id="6" name="Footer Placeholder 4"/>
          <p:cNvSpPr>
            <a:spLocks noGrp="1"/>
          </p:cNvSpPr>
          <p:nvPr>
            <p:ph type="ftr" sz="quarter" idx="11"/>
          </p:nvPr>
        </p:nvSpPr>
        <p:spPr>
          <a:xfrm>
            <a:off x="1481600" y="4707467"/>
            <a:ext cx="1624520" cy="229026"/>
          </a:xfrm>
        </p:spPr>
        <p:txBody>
          <a:bodyPr lIns="0" tIns="0" rIns="0" bIns="0" anchor="t" anchorCtr="0"/>
          <a:lstStyle/>
          <a:p>
            <a:r>
              <a:rPr lang="en-US" dirty="0"/>
              <a:t>Genesys confidential and proprietary information. Unauthorized disclosure is prohibited.</a:t>
            </a: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1730" y="4485632"/>
            <a:ext cx="1311326" cy="570864"/>
          </a:xfrm>
          <a:prstGeom prst="rect">
            <a:avLst/>
          </a:prstGeom>
        </p:spPr>
      </p:pic>
    </p:spTree>
    <p:extLst>
      <p:ext uri="{BB962C8B-B14F-4D97-AF65-F5344CB8AC3E}">
        <p14:creationId xmlns:p14="http://schemas.microsoft.com/office/powerpoint/2010/main" val="15076517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Large content - No Title">
    <p:spTree>
      <p:nvGrpSpPr>
        <p:cNvPr id="1" name=""/>
        <p:cNvGrpSpPr/>
        <p:nvPr/>
      </p:nvGrpSpPr>
      <p:grpSpPr>
        <a:xfrm>
          <a:off x="0" y="0"/>
          <a:ext cx="0" cy="0"/>
          <a:chOff x="0" y="0"/>
          <a:chExt cx="0" cy="0"/>
        </a:xfrm>
      </p:grpSpPr>
      <p:sp>
        <p:nvSpPr>
          <p:cNvPr id="6" name="Content Placeholder 2"/>
          <p:cNvSpPr>
            <a:spLocks noGrp="1"/>
          </p:cNvSpPr>
          <p:nvPr>
            <p:ph sz="half" idx="1"/>
          </p:nvPr>
        </p:nvSpPr>
        <p:spPr>
          <a:xfrm>
            <a:off x="342900" y="314325"/>
            <a:ext cx="8458201" cy="4148138"/>
          </a:xfrm>
        </p:spPr>
        <p:txBody>
          <a:bodyPr numCol="2"/>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1"/>
          </p:nvPr>
        </p:nvSpPr>
        <p:spPr>
          <a:xfrm>
            <a:off x="6890147" y="4662649"/>
            <a:ext cx="1910954" cy="273844"/>
          </a:xfrm>
        </p:spPr>
        <p:txBody>
          <a:bodyPr/>
          <a:lstStyle/>
          <a:p>
            <a:fld id="{20CFEDCE-3BD6-9940-A642-E28DD407BF5F}" type="slidenum">
              <a:rPr lang="en-US" smtClean="0"/>
              <a:t>‹#›</a:t>
            </a:fld>
            <a:endParaRPr lang="en-US" dirty="0"/>
          </a:p>
        </p:txBody>
      </p:sp>
      <p:sp>
        <p:nvSpPr>
          <p:cNvPr id="8" name="Footer Placeholder 4"/>
          <p:cNvSpPr>
            <a:spLocks noGrp="1"/>
          </p:cNvSpPr>
          <p:nvPr>
            <p:ph type="ftr" sz="quarter" idx="12"/>
          </p:nvPr>
        </p:nvSpPr>
        <p:spPr>
          <a:xfrm>
            <a:off x="1481600" y="4707467"/>
            <a:ext cx="1624520" cy="229026"/>
          </a:xfrm>
        </p:spPr>
        <p:txBody>
          <a:bodyPr lIns="0" tIns="0" rIns="0" bIns="0" anchor="t" anchorCtr="0"/>
          <a:lstStyle/>
          <a:p>
            <a:r>
              <a:rPr lang="en-US" dirty="0"/>
              <a:t>Genesys confidential and proprietary information. Unauthorized disclosure is prohibited.</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1730" y="4485632"/>
            <a:ext cx="1311326" cy="570864"/>
          </a:xfrm>
          <a:prstGeom prst="rect">
            <a:avLst/>
          </a:prstGeom>
        </p:spPr>
      </p:pic>
    </p:spTree>
    <p:extLst>
      <p:ext uri="{BB962C8B-B14F-4D97-AF65-F5344CB8AC3E}">
        <p14:creationId xmlns:p14="http://schemas.microsoft.com/office/powerpoint/2010/main" val="14175961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14325"/>
            <a:ext cx="3257550" cy="1228725"/>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314325"/>
            <a:ext cx="4913709" cy="414813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1543050"/>
            <a:ext cx="3257550" cy="291941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7" name="Slide Number Placeholder 6"/>
          <p:cNvSpPr>
            <a:spLocks noGrp="1"/>
          </p:cNvSpPr>
          <p:nvPr>
            <p:ph type="sldNum" sz="quarter" idx="12"/>
          </p:nvPr>
        </p:nvSpPr>
        <p:spPr>
          <a:xfrm>
            <a:off x="6890147" y="4662649"/>
            <a:ext cx="1910954" cy="273844"/>
          </a:xfrm>
        </p:spPr>
        <p:txBody>
          <a:bodyPr/>
          <a:lstStyle/>
          <a:p>
            <a:fld id="{20CFEDCE-3BD6-9940-A642-E28DD407BF5F}" type="slidenum">
              <a:rPr lang="en-US" smtClean="0"/>
              <a:t>‹#›</a:t>
            </a:fld>
            <a:endParaRPr lang="en-US" dirty="0"/>
          </a:p>
        </p:txBody>
      </p:sp>
      <p:sp>
        <p:nvSpPr>
          <p:cNvPr id="9" name="Footer Placeholder 4"/>
          <p:cNvSpPr>
            <a:spLocks noGrp="1"/>
          </p:cNvSpPr>
          <p:nvPr>
            <p:ph type="ftr" sz="quarter" idx="11"/>
          </p:nvPr>
        </p:nvSpPr>
        <p:spPr>
          <a:xfrm>
            <a:off x="1481600" y="4707467"/>
            <a:ext cx="1624520" cy="229026"/>
          </a:xfrm>
        </p:spPr>
        <p:txBody>
          <a:bodyPr lIns="0" tIns="0" rIns="0" bIns="0" anchor="t" anchorCtr="0"/>
          <a:lstStyle/>
          <a:p>
            <a:r>
              <a:rPr lang="en-US" dirty="0"/>
              <a:t>Genesys confidential and proprietary information. Unauthorized disclosure is prohibited.</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1730" y="4485632"/>
            <a:ext cx="1311326" cy="570864"/>
          </a:xfrm>
          <a:prstGeom prst="rect">
            <a:avLst/>
          </a:prstGeom>
        </p:spPr>
      </p:pic>
    </p:spTree>
    <p:extLst>
      <p:ext uri="{BB962C8B-B14F-4D97-AF65-F5344CB8AC3E}">
        <p14:creationId xmlns:p14="http://schemas.microsoft.com/office/powerpoint/2010/main" val="944100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Cover 1 - Dark">
    <p:bg>
      <p:bgPr>
        <a:solidFill>
          <a:srgbClr val="4E505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42900" y="841773"/>
            <a:ext cx="8458201" cy="1729978"/>
          </a:xfrm>
        </p:spPr>
        <p:txBody>
          <a:bodyPr anchor="b">
            <a:normAutofit/>
          </a:bodyPr>
          <a:lstStyle>
            <a:lvl1pPr algn="l">
              <a:defRPr sz="4500" spc="-188" baseline="0">
                <a:solidFill>
                  <a:srgbClr val="FF4F1F"/>
                </a:solidFill>
                <a:latin typeface="+mn-lt"/>
              </a:defRPr>
            </a:lvl1pPr>
          </a:lstStyle>
          <a:p>
            <a:r>
              <a:rPr lang="en-US"/>
              <a:t>Click to edit Master title style</a:t>
            </a:r>
            <a:endParaRPr lang="en-US" dirty="0"/>
          </a:p>
        </p:txBody>
      </p:sp>
      <p:sp>
        <p:nvSpPr>
          <p:cNvPr id="3" name="Subtitle 2"/>
          <p:cNvSpPr>
            <a:spLocks noGrp="1"/>
          </p:cNvSpPr>
          <p:nvPr>
            <p:ph type="subTitle" idx="1"/>
          </p:nvPr>
        </p:nvSpPr>
        <p:spPr>
          <a:xfrm>
            <a:off x="342900" y="2576614"/>
            <a:ext cx="8458201" cy="1729978"/>
          </a:xfrm>
        </p:spPr>
        <p:txBody>
          <a:bodyPr/>
          <a:lstStyle>
            <a:lvl1pPr marL="0" indent="0" algn="l">
              <a:buNone/>
              <a:defRPr sz="1800" baseline="0">
                <a:solidFill>
                  <a:schemeClr val="bg1"/>
                </a:soli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996" y="4162541"/>
            <a:ext cx="1809934" cy="768317"/>
          </a:xfrm>
          <a:prstGeom prst="rect">
            <a:avLst/>
          </a:prstGeom>
        </p:spPr>
      </p:pic>
    </p:spTree>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14325"/>
            <a:ext cx="3257550" cy="1228725"/>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314325"/>
            <a:ext cx="4913709" cy="4148138"/>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Drag picture to placeholder or click icon to add</a:t>
            </a:r>
          </a:p>
        </p:txBody>
      </p:sp>
      <p:sp>
        <p:nvSpPr>
          <p:cNvPr id="4" name="Text Placeholder 3"/>
          <p:cNvSpPr>
            <a:spLocks noGrp="1"/>
          </p:cNvSpPr>
          <p:nvPr>
            <p:ph type="body" sz="half" idx="2"/>
          </p:nvPr>
        </p:nvSpPr>
        <p:spPr>
          <a:xfrm>
            <a:off x="342900" y="1543050"/>
            <a:ext cx="3257550" cy="2919412"/>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7" name="Slide Number Placeholder 6"/>
          <p:cNvSpPr>
            <a:spLocks noGrp="1"/>
          </p:cNvSpPr>
          <p:nvPr>
            <p:ph type="sldNum" sz="quarter" idx="12"/>
          </p:nvPr>
        </p:nvSpPr>
        <p:spPr>
          <a:xfrm>
            <a:off x="6890147" y="4662649"/>
            <a:ext cx="1910954" cy="273844"/>
          </a:xfrm>
        </p:spPr>
        <p:txBody>
          <a:bodyPr/>
          <a:lstStyle/>
          <a:p>
            <a:fld id="{20CFEDCE-3BD6-9940-A642-E28DD407BF5F}" type="slidenum">
              <a:rPr lang="en-US" smtClean="0"/>
              <a:t>‹#›</a:t>
            </a:fld>
            <a:endParaRPr lang="en-US" dirty="0"/>
          </a:p>
        </p:txBody>
      </p:sp>
      <p:sp>
        <p:nvSpPr>
          <p:cNvPr id="9" name="Footer Placeholder 4"/>
          <p:cNvSpPr>
            <a:spLocks noGrp="1"/>
          </p:cNvSpPr>
          <p:nvPr>
            <p:ph type="ftr" sz="quarter" idx="11"/>
          </p:nvPr>
        </p:nvSpPr>
        <p:spPr>
          <a:xfrm>
            <a:off x="1481600" y="4707467"/>
            <a:ext cx="1624520" cy="229026"/>
          </a:xfrm>
        </p:spPr>
        <p:txBody>
          <a:bodyPr lIns="0" tIns="0" rIns="0" bIns="0" anchor="t" anchorCtr="0"/>
          <a:lstStyle/>
          <a:p>
            <a:r>
              <a:rPr lang="en-US" dirty="0"/>
              <a:t>Genesys confidential and proprietary information. Unauthorized disclosure is prohibited.</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1730" y="4485632"/>
            <a:ext cx="1311326" cy="570864"/>
          </a:xfrm>
          <a:prstGeom prst="rect">
            <a:avLst/>
          </a:prstGeom>
        </p:spPr>
      </p:pic>
    </p:spTree>
    <p:extLst>
      <p:ext uri="{BB962C8B-B14F-4D97-AF65-F5344CB8AC3E}">
        <p14:creationId xmlns:p14="http://schemas.microsoft.com/office/powerpoint/2010/main" val="18859698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End Slide">
    <p:bg>
      <p:bgPr>
        <a:solidFill>
          <a:srgbClr val="FF4F1F"/>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42900" y="841773"/>
            <a:ext cx="8458200" cy="1729978"/>
          </a:xfrm>
        </p:spPr>
        <p:txBody>
          <a:bodyPr anchor="b">
            <a:normAutofit/>
          </a:bodyPr>
          <a:lstStyle>
            <a:lvl1pPr algn="l">
              <a:defRPr sz="4500">
                <a:solidFill>
                  <a:schemeClr val="bg1"/>
                </a:solidFill>
                <a:latin typeface="+mn-lt"/>
              </a:defRPr>
            </a:lvl1pPr>
          </a:lstStyle>
          <a:p>
            <a:r>
              <a:rPr lang="en-US"/>
              <a:t>Click to edit Master title style</a:t>
            </a:r>
            <a:endParaRPr lang="en-US" dirty="0"/>
          </a:p>
        </p:txBody>
      </p:sp>
      <p:sp>
        <p:nvSpPr>
          <p:cNvPr id="3" name="Subtitle 2"/>
          <p:cNvSpPr>
            <a:spLocks noGrp="1"/>
          </p:cNvSpPr>
          <p:nvPr>
            <p:ph type="subTitle" idx="1"/>
          </p:nvPr>
        </p:nvSpPr>
        <p:spPr>
          <a:xfrm>
            <a:off x="342899" y="2576615"/>
            <a:ext cx="8458202" cy="1186872"/>
          </a:xfrm>
        </p:spPr>
        <p:txBody>
          <a:bodyPr/>
          <a:lstStyle>
            <a:lvl1pPr marL="0" indent="0" algn="l">
              <a:buNone/>
              <a:defRPr sz="1800">
                <a:solidFill>
                  <a:schemeClr val="bg1"/>
                </a:soli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5" name="Footer Placeholder 2"/>
          <p:cNvSpPr>
            <a:spLocks noGrp="1"/>
          </p:cNvSpPr>
          <p:nvPr>
            <p:ph type="ftr" sz="quarter" idx="10"/>
          </p:nvPr>
        </p:nvSpPr>
        <p:spPr>
          <a:xfrm>
            <a:off x="342900" y="4779382"/>
            <a:ext cx="1852613" cy="309401"/>
          </a:xfrm>
          <a:noFill/>
        </p:spPr>
        <p:txBody>
          <a:bodyPr lIns="0"/>
          <a:lstStyle>
            <a:lvl1pPr algn="l">
              <a:defRPr>
                <a:solidFill>
                  <a:schemeClr val="bg1"/>
                </a:solidFill>
              </a:defRPr>
            </a:lvl1pPr>
          </a:lstStyle>
          <a:p>
            <a:r>
              <a:rPr lang="en-US" dirty="0"/>
              <a:t>Genesys confidential and proprietary information. Unauthorized disclosure is prohibited. </a:t>
            </a:r>
          </a:p>
        </p:txBody>
      </p:sp>
      <p:sp>
        <p:nvSpPr>
          <p:cNvPr id="8" name="Footer Placeholder 2"/>
          <p:cNvSpPr txBox="1">
            <a:spLocks/>
          </p:cNvSpPr>
          <p:nvPr userDrawn="1"/>
        </p:nvSpPr>
        <p:spPr>
          <a:xfrm>
            <a:off x="2627709" y="4779382"/>
            <a:ext cx="1944291" cy="309401"/>
          </a:xfrm>
          <a:prstGeom prst="rect">
            <a:avLst/>
          </a:prstGeom>
        </p:spPr>
        <p:txBody>
          <a:bodyPr vert="horz" lIns="0" tIns="0" rIns="0" bIns="0" rtlCol="0" anchor="t" anchorCtr="0"/>
          <a:lstStyle>
            <a:defPPr>
              <a:defRPr lang="en-US"/>
            </a:defPPr>
            <a:lvl1pPr marL="0" algn="l" defTabSz="914400" rtl="0" eaLnBrk="1" latinLnBrk="0" hangingPunct="1">
              <a:defRPr lang="en-US" sz="750" b="0" i="0" kern="1200" smtClean="0">
                <a:solidFill>
                  <a:schemeClr val="bg1"/>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563" dirty="0"/>
              <a:t>Copyright ©2017 Genesys. </a:t>
            </a:r>
          </a:p>
          <a:p>
            <a:r>
              <a:rPr lang="en-US" sz="563" dirty="0"/>
              <a:t>2001 Junipero Serra Blvd., Daly City, CA 94014 </a:t>
            </a:r>
          </a:p>
        </p:txBody>
      </p:sp>
      <p:sp>
        <p:nvSpPr>
          <p:cNvPr id="9" name="Footer Placeholder 2"/>
          <p:cNvSpPr txBox="1">
            <a:spLocks/>
          </p:cNvSpPr>
          <p:nvPr userDrawn="1"/>
        </p:nvSpPr>
        <p:spPr>
          <a:xfrm>
            <a:off x="4571404" y="4779382"/>
            <a:ext cx="4229696" cy="309401"/>
          </a:xfrm>
          <a:prstGeom prst="rect">
            <a:avLst/>
          </a:prstGeom>
        </p:spPr>
        <p:txBody>
          <a:bodyPr vert="horz" lIns="0" tIns="0" rIns="0" bIns="0" rtlCol="0" anchor="t" anchorCtr="0"/>
          <a:lstStyle>
            <a:defPPr>
              <a:defRPr lang="en-US"/>
            </a:defPPr>
            <a:lvl1pPr marL="0" algn="l" defTabSz="914400" rtl="0" eaLnBrk="1" latinLnBrk="0" hangingPunct="1">
              <a:defRPr lang="en-US" sz="750" b="0" i="0" kern="1200" smtClean="0">
                <a:solidFill>
                  <a:schemeClr val="bg1"/>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563" dirty="0"/>
              <a:t>All Rights reserved. Genesys and the Genesys logo are registered trademarks of Genesys. All other company names and logos may be registered trademarks or trademarks of their respective companies.</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6725" y="4154791"/>
            <a:ext cx="1725799" cy="751298"/>
          </a:xfrm>
          <a:prstGeom prst="rect">
            <a:avLst/>
          </a:prstGeom>
        </p:spPr>
      </p:pic>
    </p:spTree>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219066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Cover 1 - Ligh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42900" y="841773"/>
            <a:ext cx="8458201" cy="1729978"/>
          </a:xfrm>
        </p:spPr>
        <p:txBody>
          <a:bodyPr anchor="b">
            <a:normAutofit/>
          </a:bodyPr>
          <a:lstStyle>
            <a:lvl1pPr algn="l">
              <a:defRPr sz="4500" spc="-188" baseline="0">
                <a:solidFill>
                  <a:srgbClr val="FF4F1F"/>
                </a:solidFill>
                <a:latin typeface="+mn-lt"/>
              </a:defRPr>
            </a:lvl1pPr>
          </a:lstStyle>
          <a:p>
            <a:r>
              <a:rPr lang="en-US"/>
              <a:t>Click to edit Master title style</a:t>
            </a:r>
            <a:endParaRPr lang="en-US" dirty="0"/>
          </a:p>
        </p:txBody>
      </p:sp>
      <p:sp>
        <p:nvSpPr>
          <p:cNvPr id="3" name="Subtitle 2"/>
          <p:cNvSpPr>
            <a:spLocks noGrp="1"/>
          </p:cNvSpPr>
          <p:nvPr>
            <p:ph type="subTitle" idx="1"/>
          </p:nvPr>
        </p:nvSpPr>
        <p:spPr>
          <a:xfrm>
            <a:off x="342900" y="2576614"/>
            <a:ext cx="8458201" cy="1729978"/>
          </a:xfrm>
        </p:spPr>
        <p:txBody>
          <a:bodyPr/>
          <a:lstStyle>
            <a:lvl1pPr marL="0" indent="0" algn="l">
              <a:buNone/>
              <a:defRPr sz="1800">
                <a:solidFill>
                  <a:srgbClr val="4E5054"/>
                </a:soli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7723" y="4154557"/>
            <a:ext cx="1729734" cy="753011"/>
          </a:xfrm>
          <a:prstGeom prst="rect">
            <a:avLst/>
          </a:prstGeom>
        </p:spPr>
      </p:pic>
    </p:spTree>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 2 - Warm Red">
    <p:bg>
      <p:bgPr>
        <a:solidFill>
          <a:srgbClr val="FF4F1F"/>
        </a:soli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9772" y="1438254"/>
            <a:ext cx="1378895" cy="2019297"/>
          </a:xfrm>
          <a:prstGeom prst="rect">
            <a:avLst/>
          </a:prstGeom>
        </p:spPr>
      </p:pic>
      <p:sp>
        <p:nvSpPr>
          <p:cNvPr id="7" name="Title 1"/>
          <p:cNvSpPr>
            <a:spLocks noGrp="1"/>
          </p:cNvSpPr>
          <p:nvPr>
            <p:ph type="ctrTitle"/>
          </p:nvPr>
        </p:nvSpPr>
        <p:spPr>
          <a:xfrm>
            <a:off x="3050482" y="1588493"/>
            <a:ext cx="5137775" cy="457049"/>
          </a:xfrm>
        </p:spPr>
        <p:txBody>
          <a:bodyPr vert="horz" wrap="square" anchor="t" anchorCtr="0">
            <a:spAutoFit/>
          </a:bodyPr>
          <a:lstStyle>
            <a:lvl1pPr algn="l">
              <a:defRPr sz="3300" kern="1200" spc="-188" baseline="0">
                <a:solidFill>
                  <a:schemeClr val="bg1"/>
                </a:solidFill>
                <a:latin typeface="+mn-lt"/>
              </a:defRPr>
            </a:lvl1pPr>
          </a:lstStyle>
          <a:p>
            <a:r>
              <a:rPr lang="en-US"/>
              <a:t>Click to edit Master title style</a:t>
            </a:r>
            <a:endParaRPr lang="en-US" dirty="0"/>
          </a:p>
        </p:txBody>
      </p:sp>
      <p:cxnSp>
        <p:nvCxnSpPr>
          <p:cNvPr id="9" name="Straight Connector 8"/>
          <p:cNvCxnSpPr/>
          <p:nvPr userDrawn="1"/>
        </p:nvCxnSpPr>
        <p:spPr>
          <a:xfrm>
            <a:off x="2684834" y="1643494"/>
            <a:ext cx="0" cy="1628774"/>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8" name="Subtitle 2"/>
          <p:cNvSpPr>
            <a:spLocks noGrp="1"/>
          </p:cNvSpPr>
          <p:nvPr>
            <p:ph type="subTitle" idx="1"/>
          </p:nvPr>
        </p:nvSpPr>
        <p:spPr>
          <a:xfrm>
            <a:off x="3050483" y="2100542"/>
            <a:ext cx="5137775" cy="1173856"/>
          </a:xfrm>
        </p:spPr>
        <p:txBody>
          <a:bodyPr tIns="90000">
            <a:normAutofit/>
          </a:bodyPr>
          <a:lstStyle>
            <a:lvl1pPr marL="0" indent="0" algn="l">
              <a:buNone/>
              <a:defRPr sz="1350">
                <a:solidFill>
                  <a:schemeClr val="bg1"/>
                </a:soli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1318" y="4155147"/>
            <a:ext cx="1701579" cy="740755"/>
          </a:xfrm>
          <a:prstGeom prst="rect">
            <a:avLst/>
          </a:prstGeom>
        </p:spPr>
      </p:pic>
    </p:spTree>
    <p:extLst>
      <p:ext uri="{BB962C8B-B14F-4D97-AF65-F5344CB8AC3E}">
        <p14:creationId xmlns:p14="http://schemas.microsoft.com/office/powerpoint/2010/main" val="735664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ver 2 - Dark">
    <p:bg>
      <p:bgPr>
        <a:solidFill>
          <a:srgbClr val="4E5054"/>
        </a:solidFill>
        <a:effectLst/>
      </p:bgPr>
    </p:bg>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2475" y="1438254"/>
            <a:ext cx="1385708" cy="2029273"/>
          </a:xfrm>
          <a:prstGeom prst="rect">
            <a:avLst/>
          </a:prstGeom>
        </p:spPr>
      </p:pic>
      <p:cxnSp>
        <p:nvCxnSpPr>
          <p:cNvPr id="7" name="Straight Connector 6"/>
          <p:cNvCxnSpPr/>
          <p:nvPr userDrawn="1"/>
        </p:nvCxnSpPr>
        <p:spPr>
          <a:xfrm>
            <a:off x="2684834" y="1643494"/>
            <a:ext cx="0" cy="1628774"/>
          </a:xfrm>
          <a:prstGeom prst="line">
            <a:avLst/>
          </a:prstGeom>
          <a:ln>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3" name="Subtitle 2"/>
          <p:cNvSpPr>
            <a:spLocks noGrp="1"/>
          </p:cNvSpPr>
          <p:nvPr>
            <p:ph type="subTitle" idx="1"/>
          </p:nvPr>
        </p:nvSpPr>
        <p:spPr>
          <a:xfrm>
            <a:off x="3050483" y="2100542"/>
            <a:ext cx="5137775" cy="1173856"/>
          </a:xfrm>
        </p:spPr>
        <p:txBody>
          <a:bodyPr tIns="90000">
            <a:normAutofit/>
          </a:bodyPr>
          <a:lstStyle>
            <a:lvl1pPr marL="0" indent="0" algn="l">
              <a:buNone/>
              <a:defRPr sz="1350">
                <a:solidFill>
                  <a:schemeClr val="bg1"/>
                </a:soli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pic>
        <p:nvPicPr>
          <p:cNvPr id="14" name="Picture 1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0996" y="4162541"/>
            <a:ext cx="1809934" cy="768317"/>
          </a:xfrm>
          <a:prstGeom prst="rect">
            <a:avLst/>
          </a:prstGeom>
        </p:spPr>
      </p:pic>
      <p:sp>
        <p:nvSpPr>
          <p:cNvPr id="15" name="Title 1"/>
          <p:cNvSpPr>
            <a:spLocks noGrp="1"/>
          </p:cNvSpPr>
          <p:nvPr>
            <p:ph type="ctrTitle"/>
          </p:nvPr>
        </p:nvSpPr>
        <p:spPr>
          <a:xfrm>
            <a:off x="3050482" y="1588493"/>
            <a:ext cx="5137775" cy="457049"/>
          </a:xfrm>
        </p:spPr>
        <p:txBody>
          <a:bodyPr vert="horz" wrap="square" anchor="t" anchorCtr="0">
            <a:spAutoFit/>
          </a:bodyPr>
          <a:lstStyle>
            <a:lvl1pPr algn="l">
              <a:defRPr sz="3300" kern="1200" spc="-188" baseline="0">
                <a:solidFill>
                  <a:srgbClr val="FF4F1F"/>
                </a:solidFill>
                <a:latin typeface="+mn-lt"/>
              </a:defRPr>
            </a:lvl1pPr>
          </a:lstStyle>
          <a:p>
            <a:r>
              <a:rPr lang="en-US"/>
              <a:t>Click to edit Master title style</a:t>
            </a:r>
            <a:endParaRPr lang="en-US" dirty="0"/>
          </a:p>
        </p:txBody>
      </p:sp>
    </p:spTree>
    <p:extLst>
      <p:ext uri="{BB962C8B-B14F-4D97-AF65-F5344CB8AC3E}">
        <p14:creationId xmlns:p14="http://schemas.microsoft.com/office/powerpoint/2010/main" val="1759161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ver 2 - Light">
    <p:bg>
      <p:bgPr>
        <a:solidFill>
          <a:schemeClr val="bg1"/>
        </a:solidFill>
        <a:effectLst/>
      </p:bgPr>
    </p:bg>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2475" y="1438254"/>
            <a:ext cx="1385708" cy="2029273"/>
          </a:xfrm>
          <a:prstGeom prst="rect">
            <a:avLst/>
          </a:prstGeom>
        </p:spPr>
      </p:pic>
      <p:cxnSp>
        <p:nvCxnSpPr>
          <p:cNvPr id="7" name="Straight Connector 6"/>
          <p:cNvCxnSpPr/>
          <p:nvPr userDrawn="1"/>
        </p:nvCxnSpPr>
        <p:spPr>
          <a:xfrm>
            <a:off x="2684834" y="1643494"/>
            <a:ext cx="0" cy="1628774"/>
          </a:xfrm>
          <a:prstGeom prst="line">
            <a:avLst/>
          </a:prstGeom>
          <a:ln>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3" name="Subtitle 2"/>
          <p:cNvSpPr>
            <a:spLocks noGrp="1"/>
          </p:cNvSpPr>
          <p:nvPr>
            <p:ph type="subTitle" idx="1"/>
          </p:nvPr>
        </p:nvSpPr>
        <p:spPr>
          <a:xfrm>
            <a:off x="3050483" y="2100542"/>
            <a:ext cx="5137775" cy="1173856"/>
          </a:xfrm>
        </p:spPr>
        <p:txBody>
          <a:bodyPr tIns="90000">
            <a:normAutofit/>
          </a:bodyPr>
          <a:lstStyle>
            <a:lvl1pPr marL="0" indent="0" algn="l">
              <a:buNone/>
              <a:defRPr sz="1350">
                <a:solidFill>
                  <a:schemeClr val="tx1"/>
                </a:soli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15" name="Title 1"/>
          <p:cNvSpPr>
            <a:spLocks noGrp="1"/>
          </p:cNvSpPr>
          <p:nvPr>
            <p:ph type="ctrTitle"/>
          </p:nvPr>
        </p:nvSpPr>
        <p:spPr>
          <a:xfrm>
            <a:off x="3050482" y="1588493"/>
            <a:ext cx="5137775" cy="457049"/>
          </a:xfrm>
        </p:spPr>
        <p:txBody>
          <a:bodyPr vert="horz" wrap="square" anchor="t" anchorCtr="0">
            <a:spAutoFit/>
          </a:bodyPr>
          <a:lstStyle>
            <a:lvl1pPr algn="l">
              <a:defRPr sz="3300" kern="1200" spc="-188" baseline="0">
                <a:solidFill>
                  <a:srgbClr val="FF4F1F"/>
                </a:solidFill>
                <a:latin typeface="+mn-lt"/>
              </a:defRPr>
            </a:lvl1pPr>
          </a:lstStyle>
          <a:p>
            <a:r>
              <a:rPr lang="en-US"/>
              <a:t>Click to edit Master title style</a:t>
            </a:r>
            <a:endParaRPr lang="en-US" dirty="0"/>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4708" y="4155614"/>
            <a:ext cx="1721325" cy="749351"/>
          </a:xfrm>
          <a:prstGeom prst="rect">
            <a:avLst/>
          </a:prstGeom>
        </p:spPr>
      </p:pic>
    </p:spTree>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Cover 3 - Warm Red">
    <p:bg>
      <p:bgPr>
        <a:solidFill>
          <a:srgbClr val="FF4F1F"/>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160985" y="1234932"/>
            <a:ext cx="6640115" cy="1628774"/>
          </a:xfrm>
        </p:spPr>
        <p:txBody>
          <a:bodyPr anchor="b">
            <a:normAutofit/>
          </a:bodyPr>
          <a:lstStyle>
            <a:lvl1pPr algn="l">
              <a:defRPr sz="4500">
                <a:solidFill>
                  <a:schemeClr val="bg1"/>
                </a:solidFill>
                <a:latin typeface="+mn-lt"/>
              </a:defRPr>
            </a:lvl1pPr>
          </a:lstStyle>
          <a:p>
            <a:r>
              <a:rPr lang="en-US"/>
              <a:t>Click to edit Master title style</a:t>
            </a:r>
            <a:endParaRPr lang="en-US" dirty="0"/>
          </a:p>
        </p:txBody>
      </p:sp>
      <p:sp>
        <p:nvSpPr>
          <p:cNvPr id="3" name="Subtitle 2"/>
          <p:cNvSpPr>
            <a:spLocks noGrp="1"/>
          </p:cNvSpPr>
          <p:nvPr>
            <p:ph type="subTitle" idx="1"/>
          </p:nvPr>
        </p:nvSpPr>
        <p:spPr>
          <a:xfrm>
            <a:off x="2160984" y="2868570"/>
            <a:ext cx="6640116" cy="1173856"/>
          </a:xfrm>
        </p:spPr>
        <p:txBody>
          <a:bodyPr tIns="90000"/>
          <a:lstStyle>
            <a:lvl1pPr marL="0" indent="0" algn="l">
              <a:buNone/>
              <a:defRPr sz="1800">
                <a:solidFill>
                  <a:schemeClr val="bg1"/>
                </a:soli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cxnSp>
        <p:nvCxnSpPr>
          <p:cNvPr id="5" name="Straight Connector 4"/>
          <p:cNvCxnSpPr/>
          <p:nvPr userDrawn="1"/>
        </p:nvCxnSpPr>
        <p:spPr>
          <a:xfrm>
            <a:off x="1911281" y="1234931"/>
            <a:ext cx="0" cy="2807494"/>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562" y="902661"/>
            <a:ext cx="1818785" cy="791779"/>
          </a:xfrm>
          <a:prstGeom prst="rect">
            <a:avLst/>
          </a:prstGeom>
        </p:spPr>
      </p:pic>
    </p:spTree>
    <p:extLst/>
  </p:cSld>
  <p:clrMapOvr>
    <a:masterClrMapping/>
  </p:clrMapOvr>
  <p:extLst mod="1">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Cover 3 - Dark">
    <p:bg>
      <p:bgPr>
        <a:solidFill>
          <a:srgbClr val="4E505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160985" y="1234932"/>
            <a:ext cx="6640115" cy="1628774"/>
          </a:xfrm>
        </p:spPr>
        <p:txBody>
          <a:bodyPr anchor="b">
            <a:normAutofit/>
          </a:bodyPr>
          <a:lstStyle>
            <a:lvl1pPr algn="l">
              <a:defRPr sz="4500">
                <a:solidFill>
                  <a:srgbClr val="FF4F1F"/>
                </a:solidFill>
                <a:latin typeface="+mn-lt"/>
              </a:defRPr>
            </a:lvl1pPr>
          </a:lstStyle>
          <a:p>
            <a:r>
              <a:rPr lang="en-US"/>
              <a:t>Click to edit Master title style</a:t>
            </a:r>
            <a:endParaRPr lang="en-US" dirty="0"/>
          </a:p>
        </p:txBody>
      </p:sp>
      <p:sp>
        <p:nvSpPr>
          <p:cNvPr id="3" name="Subtitle 2"/>
          <p:cNvSpPr>
            <a:spLocks noGrp="1"/>
          </p:cNvSpPr>
          <p:nvPr>
            <p:ph type="subTitle" idx="1"/>
          </p:nvPr>
        </p:nvSpPr>
        <p:spPr>
          <a:xfrm>
            <a:off x="2160984" y="2868570"/>
            <a:ext cx="6640116" cy="1173856"/>
          </a:xfrm>
        </p:spPr>
        <p:txBody>
          <a:bodyPr tIns="90000"/>
          <a:lstStyle>
            <a:lvl1pPr marL="0" indent="0" algn="l">
              <a:buNone/>
              <a:defRPr sz="1800">
                <a:solidFill>
                  <a:schemeClr val="bg1"/>
                </a:soli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cxnSp>
        <p:nvCxnSpPr>
          <p:cNvPr id="5" name="Straight Connector 4"/>
          <p:cNvCxnSpPr/>
          <p:nvPr userDrawn="1"/>
        </p:nvCxnSpPr>
        <p:spPr>
          <a:xfrm>
            <a:off x="1911281" y="1234931"/>
            <a:ext cx="0" cy="2807494"/>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913078"/>
            <a:ext cx="1916314" cy="813475"/>
          </a:xfrm>
          <a:prstGeom prst="rect">
            <a:avLst/>
          </a:prstGeom>
        </p:spPr>
      </p:pic>
    </p:spTree>
    <p:extLst/>
  </p:cSld>
  <p:clrMapOvr>
    <a:masterClrMapping/>
  </p:clrMapOvr>
  <p:extLst mod="1">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ver 3 - White">
    <p:bg>
      <p:bgPr>
        <a:solidFill>
          <a:schemeClr val="bg1"/>
        </a:solidFill>
        <a:effectLst/>
      </p:bgPr>
    </p:bg>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824" y="886290"/>
            <a:ext cx="1911281" cy="832045"/>
          </a:xfrm>
          <a:prstGeom prst="rect">
            <a:avLst/>
          </a:prstGeom>
        </p:spPr>
      </p:pic>
      <p:sp>
        <p:nvSpPr>
          <p:cNvPr id="14" name="Title 1"/>
          <p:cNvSpPr>
            <a:spLocks noGrp="1"/>
          </p:cNvSpPr>
          <p:nvPr>
            <p:ph type="ctrTitle"/>
          </p:nvPr>
        </p:nvSpPr>
        <p:spPr>
          <a:xfrm>
            <a:off x="2160985" y="1228198"/>
            <a:ext cx="6640115" cy="1628774"/>
          </a:xfrm>
        </p:spPr>
        <p:txBody>
          <a:bodyPr anchor="b">
            <a:normAutofit/>
          </a:bodyPr>
          <a:lstStyle>
            <a:lvl1pPr algn="l">
              <a:defRPr sz="4500">
                <a:solidFill>
                  <a:srgbClr val="FF4F1F"/>
                </a:solidFill>
                <a:latin typeface="+mn-lt"/>
              </a:defRPr>
            </a:lvl1pPr>
          </a:lstStyle>
          <a:p>
            <a:r>
              <a:rPr lang="en-US"/>
              <a:t>Click to edit Master title style</a:t>
            </a:r>
            <a:endParaRPr lang="en-US" dirty="0"/>
          </a:p>
        </p:txBody>
      </p:sp>
      <p:sp>
        <p:nvSpPr>
          <p:cNvPr id="15" name="Subtitle 2"/>
          <p:cNvSpPr>
            <a:spLocks noGrp="1"/>
          </p:cNvSpPr>
          <p:nvPr>
            <p:ph type="subTitle" idx="1"/>
          </p:nvPr>
        </p:nvSpPr>
        <p:spPr>
          <a:xfrm>
            <a:off x="2160984" y="2861835"/>
            <a:ext cx="6640116" cy="1173856"/>
          </a:xfrm>
        </p:spPr>
        <p:txBody>
          <a:bodyPr/>
          <a:lstStyle>
            <a:lvl1pPr marL="0" indent="0" algn="l">
              <a:buNone/>
              <a:defRPr sz="1800">
                <a:solidFill>
                  <a:srgbClr val="666666"/>
                </a:soli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cxnSp>
        <p:nvCxnSpPr>
          <p:cNvPr id="16" name="Straight Connector 15"/>
          <p:cNvCxnSpPr/>
          <p:nvPr userDrawn="1"/>
        </p:nvCxnSpPr>
        <p:spPr>
          <a:xfrm>
            <a:off x="1911281" y="1228197"/>
            <a:ext cx="0" cy="2807494"/>
          </a:xfrm>
          <a:prstGeom prst="line">
            <a:avLst/>
          </a:prstGeom>
          <a:ln>
            <a:solidFill>
              <a:srgbClr val="666666"/>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1" y="314325"/>
            <a:ext cx="8458200" cy="583142"/>
          </a:xfrm>
          <a:prstGeom prst="rect">
            <a:avLst/>
          </a:prstGeom>
        </p:spPr>
        <p:txBody>
          <a:bodyPr vert="horz" lIns="0" tIns="0" rIns="0" bIns="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342900" y="897731"/>
            <a:ext cx="8458201" cy="3564732"/>
          </a:xfrm>
          <a:prstGeom prst="rect">
            <a:avLst/>
          </a:prstGeom>
        </p:spPr>
        <p:txBody>
          <a:bodyPr vert="horz" lIns="0" tIns="18000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1491625" y="4713051"/>
            <a:ext cx="1624520" cy="284534"/>
          </a:xfrm>
          <a:prstGeom prst="rect">
            <a:avLst/>
          </a:prstGeom>
        </p:spPr>
        <p:txBody>
          <a:bodyPr vert="horz" lIns="0" tIns="0" rIns="0" bIns="0" rtlCol="0" anchor="t" anchorCtr="0"/>
          <a:lstStyle>
            <a:lvl1pPr algn="l">
              <a:defRPr lang="en-US" sz="563" b="0" i="0" kern="1200" smtClean="0">
                <a:solidFill>
                  <a:schemeClr val="bg1">
                    <a:lumMod val="65000"/>
                  </a:schemeClr>
                </a:solidFill>
                <a:effectLst/>
              </a:defRPr>
            </a:lvl1pPr>
          </a:lstStyle>
          <a:p>
            <a:r>
              <a:rPr lang="en-US" dirty="0"/>
              <a:t>Genesys confidential and proprietary information. Unauthorized disclosure is prohibited.</a:t>
            </a:r>
          </a:p>
        </p:txBody>
      </p:sp>
      <p:sp>
        <p:nvSpPr>
          <p:cNvPr id="6" name="Slide Number Placeholder 5"/>
          <p:cNvSpPr>
            <a:spLocks noGrp="1"/>
          </p:cNvSpPr>
          <p:nvPr>
            <p:ph type="sldNum" sz="quarter" idx="4"/>
          </p:nvPr>
        </p:nvSpPr>
        <p:spPr>
          <a:xfrm>
            <a:off x="6890147" y="4662649"/>
            <a:ext cx="1910954" cy="273844"/>
          </a:xfrm>
          <a:prstGeom prst="rect">
            <a:avLst/>
          </a:prstGeom>
        </p:spPr>
        <p:txBody>
          <a:bodyPr vert="horz" lIns="90000" tIns="45720" rIns="0" bIns="45720" rtlCol="0" anchor="ctr"/>
          <a:lstStyle>
            <a:lvl1pPr algn="r">
              <a:defRPr sz="750">
                <a:solidFill>
                  <a:schemeClr val="tx1">
                    <a:tint val="75000"/>
                  </a:schemeClr>
                </a:solidFill>
              </a:defRPr>
            </a:lvl1pPr>
          </a:lstStyle>
          <a:p>
            <a:fld id="{20CFEDCE-3BD6-9940-A642-E28DD407BF5F}" type="slidenum">
              <a:rPr lang="en-US" smtClean="0"/>
              <a:pPr/>
              <a:t>‹#›</a:t>
            </a:fld>
            <a:endParaRPr lang="en-US" dirty="0"/>
          </a:p>
        </p:txBody>
      </p:sp>
    </p:spTree>
    <p:extLst>
      <p:ext uri="{BB962C8B-B14F-4D97-AF65-F5344CB8AC3E}">
        <p14:creationId xmlns:p14="http://schemas.microsoft.com/office/powerpoint/2010/main" val="988585463"/>
      </p:ext>
    </p:extLst>
  </p:cSld>
  <p:clrMap bg1="lt1" tx1="dk1" bg2="lt2" tx2="dk2" accent1="accent1" accent2="accent2" accent3="accent3" accent4="accent4" accent5="accent5" accent6="accent6" hlink="hlink" folHlink="folHlink"/>
  <p:sldLayoutIdLst>
    <p:sldLayoutId id="2147484033" r:id="rId1"/>
    <p:sldLayoutId id="2147484051" r:id="rId2"/>
    <p:sldLayoutId id="2147484045" r:id="rId3"/>
    <p:sldLayoutId id="2147484054" r:id="rId4"/>
    <p:sldLayoutId id="2147484055" r:id="rId5"/>
    <p:sldLayoutId id="2147484056" r:id="rId6"/>
    <p:sldLayoutId id="2147484050" r:id="rId7"/>
    <p:sldLayoutId id="2147484053" r:id="rId8"/>
    <p:sldLayoutId id="2147484052" r:id="rId9"/>
    <p:sldLayoutId id="2147484057" r:id="rId10"/>
    <p:sldLayoutId id="2147484058" r:id="rId11"/>
    <p:sldLayoutId id="2147484034" r:id="rId12"/>
    <p:sldLayoutId id="2147484036" r:id="rId13"/>
    <p:sldLayoutId id="2147484037" r:id="rId14"/>
    <p:sldLayoutId id="2147484048" r:id="rId15"/>
    <p:sldLayoutId id="2147484038" r:id="rId16"/>
    <p:sldLayoutId id="2147484039" r:id="rId17"/>
    <p:sldLayoutId id="2147484049" r:id="rId18"/>
    <p:sldLayoutId id="2147484040" r:id="rId19"/>
    <p:sldLayoutId id="2147484041" r:id="rId20"/>
    <p:sldLayoutId id="2147484047" r:id="rId21"/>
    <p:sldLayoutId id="2147484059" r:id="rId22"/>
  </p:sldLayoutIdLst>
  <p:hf hdr="0" dt="0"/>
  <p:txStyles>
    <p:titleStyle>
      <a:lvl1pPr algn="l" defTabSz="685800" rtl="0" eaLnBrk="1" latinLnBrk="0" hangingPunct="1">
        <a:lnSpc>
          <a:spcPct val="90000"/>
        </a:lnSpc>
        <a:spcBef>
          <a:spcPct val="0"/>
        </a:spcBef>
        <a:buNone/>
        <a:defRPr sz="3000" kern="1200" spc="-113">
          <a:solidFill>
            <a:srgbClr val="FF4F1F"/>
          </a:solidFill>
          <a:latin typeface="+mj-lt"/>
          <a:ea typeface="+mj-ea"/>
          <a:cs typeface="+mj-cs"/>
        </a:defRPr>
      </a:lvl1pPr>
    </p:titleStyle>
    <p:bodyStyle>
      <a:lvl1pPr marL="202406" indent="-202406" algn="l" defTabSz="685800" rtl="0" eaLnBrk="1" latinLnBrk="0" hangingPunct="1">
        <a:lnSpc>
          <a:spcPct val="110000"/>
        </a:lnSpc>
        <a:spcBef>
          <a:spcPts val="1200"/>
        </a:spcBef>
        <a:buClr>
          <a:srgbClr val="FF4F1F"/>
        </a:buClr>
        <a:buFont typeface="Lato-Black" charset="0"/>
        <a:buChar char="◦"/>
        <a:tabLst/>
        <a:defRPr sz="1800" kern="1200" spc="0">
          <a:solidFill>
            <a:srgbClr val="4E5054"/>
          </a:solidFill>
          <a:latin typeface="+mn-lt"/>
          <a:ea typeface="+mn-ea"/>
          <a:cs typeface="+mn-cs"/>
        </a:defRPr>
      </a:lvl1pPr>
      <a:lvl2pPr marL="571500" indent="-228600" algn="l" defTabSz="685800" rtl="0" eaLnBrk="1" latinLnBrk="0" hangingPunct="1">
        <a:lnSpc>
          <a:spcPct val="90000"/>
        </a:lnSpc>
        <a:spcBef>
          <a:spcPts val="375"/>
        </a:spcBef>
        <a:buClr>
          <a:srgbClr val="FF4F1F"/>
        </a:buClr>
        <a:buFont typeface="AmericanTypewriter-Light" charset="0"/>
        <a:buChar char="•"/>
        <a:tabLst/>
        <a:defRPr sz="1500" kern="1200" spc="0">
          <a:solidFill>
            <a:srgbClr val="4E5054"/>
          </a:solidFill>
          <a:latin typeface="+mn-lt"/>
          <a:ea typeface="+mn-ea"/>
          <a:cs typeface="+mn-cs"/>
        </a:defRPr>
      </a:lvl2pPr>
      <a:lvl3pPr marL="857250" indent="-171450" algn="l" defTabSz="685800" rtl="0" eaLnBrk="1" latinLnBrk="0" hangingPunct="1">
        <a:lnSpc>
          <a:spcPct val="90000"/>
        </a:lnSpc>
        <a:spcBef>
          <a:spcPts val="375"/>
        </a:spcBef>
        <a:buClr>
          <a:srgbClr val="FF4F1F"/>
        </a:buClr>
        <a:buFont typeface="Wingdings" charset="2"/>
        <a:buChar char="§"/>
        <a:defRPr sz="1350" kern="1200" spc="0">
          <a:solidFill>
            <a:srgbClr val="4E5054"/>
          </a:solidFill>
          <a:latin typeface="+mn-lt"/>
          <a:ea typeface="+mn-ea"/>
          <a:cs typeface="+mn-cs"/>
        </a:defRPr>
      </a:lvl3pPr>
      <a:lvl4pPr marL="1200150" indent="-171450" algn="l" defTabSz="685800" rtl="0" eaLnBrk="1" latinLnBrk="0" hangingPunct="1">
        <a:lnSpc>
          <a:spcPct val="90000"/>
        </a:lnSpc>
        <a:spcBef>
          <a:spcPts val="375"/>
        </a:spcBef>
        <a:buClr>
          <a:srgbClr val="FF4F1F"/>
        </a:buClr>
        <a:buFont typeface=".AppleSystemUIFont" charset="-120"/>
        <a:buChar char="▴"/>
        <a:defRPr sz="1200" kern="1200" spc="0">
          <a:solidFill>
            <a:srgbClr val="4E5054"/>
          </a:solidFill>
          <a:latin typeface="+mn-lt"/>
          <a:ea typeface="+mn-ea"/>
          <a:cs typeface="+mn-cs"/>
        </a:defRPr>
      </a:lvl4pPr>
      <a:lvl5pPr marL="1543050" indent="-171450" algn="l" defTabSz="685800" rtl="0" eaLnBrk="1" latinLnBrk="0" hangingPunct="1">
        <a:lnSpc>
          <a:spcPct val="90000"/>
        </a:lnSpc>
        <a:spcBef>
          <a:spcPts val="375"/>
        </a:spcBef>
        <a:buClr>
          <a:srgbClr val="FF4F1F"/>
        </a:buClr>
        <a:buFont typeface="Mshtakan" charset="0"/>
        <a:buChar char="★"/>
        <a:defRPr sz="1200" kern="1200" spc="0">
          <a:solidFill>
            <a:srgbClr val="4E5054"/>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80" userDrawn="1">
          <p15:clr>
            <a:srgbClr val="F26B43"/>
          </p15:clr>
        </p15:guide>
        <p15:guide id="2" pos="3560" userDrawn="1">
          <p15:clr>
            <a:srgbClr val="F26B43"/>
          </p15:clr>
        </p15:guide>
        <p15:guide id="3" pos="4241" userDrawn="1">
          <p15:clr>
            <a:srgbClr val="F26B43"/>
          </p15:clr>
        </p15:guide>
        <p15:guide id="4" pos="4922" userDrawn="1">
          <p15:clr>
            <a:srgbClr val="F26B43"/>
          </p15:clr>
        </p15:guide>
        <p15:guide id="6" pos="2200" userDrawn="1">
          <p15:clr>
            <a:srgbClr val="F26B43"/>
          </p15:clr>
        </p15:guide>
        <p15:guide id="7" pos="1520" userDrawn="1">
          <p15:clr>
            <a:srgbClr val="F26B43"/>
          </p15:clr>
        </p15:guide>
        <p15:guide id="8" pos="862" userDrawn="1">
          <p15:clr>
            <a:srgbClr val="F26B43"/>
          </p15:clr>
        </p15:guide>
        <p15:guide id="10" orient="horz" pos="2934" userDrawn="1">
          <p15:clr>
            <a:srgbClr val="F26B43"/>
          </p15:clr>
        </p15:guide>
        <p15:guide id="11" orient="horz" pos="2811" userDrawn="1">
          <p15:clr>
            <a:srgbClr val="F26B43"/>
          </p15:clr>
        </p15:guide>
        <p15:guide id="12" pos="216" userDrawn="1">
          <p15:clr>
            <a:srgbClr val="F26B43"/>
          </p15:clr>
        </p15:guide>
        <p15:guide id="13" pos="5544" userDrawn="1">
          <p15:clr>
            <a:srgbClr val="F26B43"/>
          </p15:clr>
        </p15:guide>
        <p15:guide id="16" orient="horz" pos="19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0873D-57F5-4FAD-892E-7033D13AFEE8}"/>
              </a:ext>
            </a:extLst>
          </p:cNvPr>
          <p:cNvSpPr>
            <a:spLocks noGrp="1"/>
          </p:cNvSpPr>
          <p:nvPr>
            <p:ph type="ctrTitle"/>
          </p:nvPr>
        </p:nvSpPr>
        <p:spPr/>
        <p:txBody>
          <a:bodyPr/>
          <a:lstStyle/>
          <a:p>
            <a:r>
              <a:rPr lang="en-US" sz="4800" dirty="0"/>
              <a:t>Organization Readiness Self-Assessment</a:t>
            </a:r>
            <a:endParaRPr lang="en-US" dirty="0"/>
          </a:p>
        </p:txBody>
      </p:sp>
      <p:sp>
        <p:nvSpPr>
          <p:cNvPr id="5" name="Subtitle 4">
            <a:extLst>
              <a:ext uri="{FF2B5EF4-FFF2-40B4-BE49-F238E27FC236}">
                <a16:creationId xmlns:a16="http://schemas.microsoft.com/office/drawing/2014/main" id="{BC0ECC45-2E84-48DC-8725-A0CBBC2A431E}"/>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1073205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221E3-990C-4C02-957D-14005AE7CEC9}"/>
              </a:ext>
            </a:extLst>
          </p:cNvPr>
          <p:cNvSpPr>
            <a:spLocks noGrp="1"/>
          </p:cNvSpPr>
          <p:nvPr>
            <p:ph type="ctrTitle"/>
          </p:nvPr>
        </p:nvSpPr>
        <p:spPr/>
        <p:txBody>
          <a:bodyPr/>
          <a:lstStyle/>
          <a:p>
            <a:r>
              <a:rPr lang="en-US" dirty="0"/>
              <a:t>Thank You</a:t>
            </a:r>
          </a:p>
        </p:txBody>
      </p:sp>
      <p:sp>
        <p:nvSpPr>
          <p:cNvPr id="3" name="Subtitle 2">
            <a:extLst>
              <a:ext uri="{FF2B5EF4-FFF2-40B4-BE49-F238E27FC236}">
                <a16:creationId xmlns:a16="http://schemas.microsoft.com/office/drawing/2014/main" id="{E226D95D-E642-49B6-982D-6F7332775D18}"/>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310986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E330B-485D-4266-9777-3B1C6DCD72E7}"/>
              </a:ext>
            </a:extLst>
          </p:cNvPr>
          <p:cNvSpPr>
            <a:spLocks noGrp="1"/>
          </p:cNvSpPr>
          <p:nvPr>
            <p:ph type="title"/>
          </p:nvPr>
        </p:nvSpPr>
        <p:spPr/>
        <p:txBody>
          <a:bodyPr/>
          <a:lstStyle/>
          <a:p>
            <a:r>
              <a:rPr lang="en-US" dirty="0"/>
              <a:t>Organizational Readiness Self-Assessment</a:t>
            </a:r>
          </a:p>
        </p:txBody>
      </p:sp>
      <p:sp>
        <p:nvSpPr>
          <p:cNvPr id="3" name="Content Placeholder 2">
            <a:extLst>
              <a:ext uri="{FF2B5EF4-FFF2-40B4-BE49-F238E27FC236}">
                <a16:creationId xmlns:a16="http://schemas.microsoft.com/office/drawing/2014/main" id="{91C0D2A4-7C66-4F11-A2B7-7117C2C0374F}"/>
              </a:ext>
            </a:extLst>
          </p:cNvPr>
          <p:cNvSpPr>
            <a:spLocks noGrp="1"/>
          </p:cNvSpPr>
          <p:nvPr>
            <p:ph idx="1"/>
          </p:nvPr>
        </p:nvSpPr>
        <p:spPr/>
        <p:txBody>
          <a:bodyPr/>
          <a:lstStyle/>
          <a:p>
            <a:r>
              <a:rPr lang="en-US" dirty="0"/>
              <a:t>Introduction</a:t>
            </a:r>
          </a:p>
          <a:p>
            <a:pPr lvl="1"/>
            <a:r>
              <a:rPr lang="en-US" dirty="0"/>
              <a:t>Change is hard and people and organizations respond to it in different ways. But change is inevitable, especially when transformation requires new ways of engaging with customers, employees and  technologies.  So how can you help better prepare yourself  to achieve your primary goals and business outcomes?  </a:t>
            </a:r>
            <a:r>
              <a:rPr lang="en-US" dirty="0">
                <a:solidFill>
                  <a:schemeClr val="accent1"/>
                </a:solidFill>
              </a:rPr>
              <a:t>Organizational Readiness Self-Assessment</a:t>
            </a:r>
          </a:p>
          <a:p>
            <a:endParaRPr lang="en-US" dirty="0"/>
          </a:p>
        </p:txBody>
      </p:sp>
      <p:sp>
        <p:nvSpPr>
          <p:cNvPr id="4" name="Footer Placeholder 3">
            <a:extLst>
              <a:ext uri="{FF2B5EF4-FFF2-40B4-BE49-F238E27FC236}">
                <a16:creationId xmlns:a16="http://schemas.microsoft.com/office/drawing/2014/main" id="{F3109855-0044-4C1A-9948-4151CF1D3F47}"/>
              </a:ext>
            </a:extLst>
          </p:cNvPr>
          <p:cNvSpPr>
            <a:spLocks noGrp="1"/>
          </p:cNvSpPr>
          <p:nvPr>
            <p:ph type="ftr" sz="quarter" idx="11"/>
          </p:nvPr>
        </p:nvSpPr>
        <p:spPr/>
        <p:txBody>
          <a:bodyPr/>
          <a:lstStyle/>
          <a:p>
            <a:r>
              <a:rPr lang="en-US" dirty="0"/>
              <a:t>Genesys confidential and proprietary information. Unauthorized disclosure is prohibited.</a:t>
            </a:r>
          </a:p>
        </p:txBody>
      </p:sp>
      <p:sp>
        <p:nvSpPr>
          <p:cNvPr id="5" name="Slide Number Placeholder 4">
            <a:extLst>
              <a:ext uri="{FF2B5EF4-FFF2-40B4-BE49-F238E27FC236}">
                <a16:creationId xmlns:a16="http://schemas.microsoft.com/office/drawing/2014/main" id="{A3AEC7E6-C390-47A7-A3ED-41CA2C8D5B56}"/>
              </a:ext>
            </a:extLst>
          </p:cNvPr>
          <p:cNvSpPr>
            <a:spLocks noGrp="1"/>
          </p:cNvSpPr>
          <p:nvPr>
            <p:ph type="sldNum" sz="quarter" idx="4"/>
          </p:nvPr>
        </p:nvSpPr>
        <p:spPr/>
        <p:txBody>
          <a:bodyPr/>
          <a:lstStyle/>
          <a:p>
            <a:fld id="{20CFEDCE-3BD6-9940-A642-E28DD407BF5F}" type="slidenum">
              <a:rPr lang="en-US" smtClean="0"/>
              <a:pPr/>
              <a:t>2</a:t>
            </a:fld>
            <a:endParaRPr lang="en-US" dirty="0"/>
          </a:p>
        </p:txBody>
      </p:sp>
      <p:grpSp>
        <p:nvGrpSpPr>
          <p:cNvPr id="6" name="Group 5">
            <a:extLst>
              <a:ext uri="{FF2B5EF4-FFF2-40B4-BE49-F238E27FC236}">
                <a16:creationId xmlns:a16="http://schemas.microsoft.com/office/drawing/2014/main" id="{CEC8FB73-CA33-4B67-B63F-E6B124DE61DE}"/>
              </a:ext>
            </a:extLst>
          </p:cNvPr>
          <p:cNvGrpSpPr/>
          <p:nvPr/>
        </p:nvGrpSpPr>
        <p:grpSpPr>
          <a:xfrm>
            <a:off x="749300" y="3038234"/>
            <a:ext cx="7645399" cy="1036854"/>
            <a:chOff x="749300" y="1989706"/>
            <a:chExt cx="7645399" cy="1036854"/>
          </a:xfrm>
        </p:grpSpPr>
        <p:grpSp>
          <p:nvGrpSpPr>
            <p:cNvPr id="7" name="Group 6">
              <a:extLst>
                <a:ext uri="{FF2B5EF4-FFF2-40B4-BE49-F238E27FC236}">
                  <a16:creationId xmlns:a16="http://schemas.microsoft.com/office/drawing/2014/main" id="{FF871665-730B-4DAE-8A06-8DA5CDD01944}"/>
                </a:ext>
              </a:extLst>
            </p:cNvPr>
            <p:cNvGrpSpPr/>
            <p:nvPr/>
          </p:nvGrpSpPr>
          <p:grpSpPr>
            <a:xfrm>
              <a:off x="900000" y="1989706"/>
              <a:ext cx="7344000" cy="302703"/>
              <a:chOff x="900000" y="2143515"/>
              <a:chExt cx="7344000" cy="302703"/>
            </a:xfrm>
          </p:grpSpPr>
          <p:sp>
            <p:nvSpPr>
              <p:cNvPr id="14" name="Rectangle 13">
                <a:extLst>
                  <a:ext uri="{FF2B5EF4-FFF2-40B4-BE49-F238E27FC236}">
                    <a16:creationId xmlns:a16="http://schemas.microsoft.com/office/drawing/2014/main" id="{B058FD09-67BB-4C9F-A08A-BEE3E5A7787C}"/>
                  </a:ext>
                </a:extLst>
              </p:cNvPr>
              <p:cNvSpPr/>
              <p:nvPr/>
            </p:nvSpPr>
            <p:spPr>
              <a:xfrm>
                <a:off x="900000" y="2143515"/>
                <a:ext cx="1857600" cy="302703"/>
              </a:xfrm>
              <a:prstGeom prst="rect">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Current State</a:t>
                </a:r>
              </a:p>
            </p:txBody>
          </p:sp>
          <p:sp>
            <p:nvSpPr>
              <p:cNvPr id="15" name="Rectangle 14">
                <a:extLst>
                  <a:ext uri="{FF2B5EF4-FFF2-40B4-BE49-F238E27FC236}">
                    <a16:creationId xmlns:a16="http://schemas.microsoft.com/office/drawing/2014/main" id="{F2F563DD-34B7-415E-A49C-5B013DFA5851}"/>
                  </a:ext>
                </a:extLst>
              </p:cNvPr>
              <p:cNvSpPr/>
              <p:nvPr/>
            </p:nvSpPr>
            <p:spPr>
              <a:xfrm>
                <a:off x="3643200" y="2143515"/>
                <a:ext cx="1857600" cy="302703"/>
              </a:xfrm>
              <a:prstGeom prst="rect">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Transition</a:t>
                </a:r>
              </a:p>
            </p:txBody>
          </p:sp>
          <p:sp>
            <p:nvSpPr>
              <p:cNvPr id="16" name="Rectangle 15">
                <a:extLst>
                  <a:ext uri="{FF2B5EF4-FFF2-40B4-BE49-F238E27FC236}">
                    <a16:creationId xmlns:a16="http://schemas.microsoft.com/office/drawing/2014/main" id="{265F2179-ADCB-4295-914B-EDB8C06EA8EA}"/>
                  </a:ext>
                </a:extLst>
              </p:cNvPr>
              <p:cNvSpPr/>
              <p:nvPr/>
            </p:nvSpPr>
            <p:spPr>
              <a:xfrm>
                <a:off x="6386400" y="2143515"/>
                <a:ext cx="1857600" cy="302703"/>
              </a:xfrm>
              <a:prstGeom prst="rect">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Future State</a:t>
                </a:r>
              </a:p>
            </p:txBody>
          </p:sp>
          <p:cxnSp>
            <p:nvCxnSpPr>
              <p:cNvPr id="17" name="Straight Arrow Connector 16">
                <a:extLst>
                  <a:ext uri="{FF2B5EF4-FFF2-40B4-BE49-F238E27FC236}">
                    <a16:creationId xmlns:a16="http://schemas.microsoft.com/office/drawing/2014/main" id="{C410E558-B45A-40A1-A3EC-868BB84F8D12}"/>
                  </a:ext>
                </a:extLst>
              </p:cNvPr>
              <p:cNvCxnSpPr>
                <a:cxnSpLocks/>
                <a:stCxn id="14" idx="3"/>
                <a:endCxn id="15" idx="1"/>
              </p:cNvCxnSpPr>
              <p:nvPr/>
            </p:nvCxnSpPr>
            <p:spPr>
              <a:xfrm>
                <a:off x="2757600" y="2294867"/>
                <a:ext cx="885600" cy="0"/>
              </a:xfrm>
              <a:prstGeom prst="straightConnector1">
                <a:avLst/>
              </a:prstGeom>
              <a:ln>
                <a:headEnd type="none" w="med" len="med"/>
                <a:tailEnd type="arrow" w="lg" len="lg"/>
              </a:ln>
            </p:spPr>
            <p:style>
              <a:lnRef idx="1">
                <a:schemeClr val="accent5"/>
              </a:lnRef>
              <a:fillRef idx="0">
                <a:schemeClr val="accent5"/>
              </a:fillRef>
              <a:effectRef idx="0">
                <a:schemeClr val="accent5"/>
              </a:effectRef>
              <a:fontRef idx="minor">
                <a:schemeClr val="tx1"/>
              </a:fontRef>
            </p:style>
          </p:cxnSp>
          <p:cxnSp>
            <p:nvCxnSpPr>
              <p:cNvPr id="18" name="Straight Arrow Connector 17">
                <a:extLst>
                  <a:ext uri="{FF2B5EF4-FFF2-40B4-BE49-F238E27FC236}">
                    <a16:creationId xmlns:a16="http://schemas.microsoft.com/office/drawing/2014/main" id="{8704BAFE-FAE5-4BF5-9730-97D4D465C1BE}"/>
                  </a:ext>
                </a:extLst>
              </p:cNvPr>
              <p:cNvCxnSpPr>
                <a:cxnSpLocks/>
                <a:stCxn id="15" idx="3"/>
                <a:endCxn id="16" idx="1"/>
              </p:cNvCxnSpPr>
              <p:nvPr/>
            </p:nvCxnSpPr>
            <p:spPr>
              <a:xfrm>
                <a:off x="5500800" y="2294867"/>
                <a:ext cx="885600" cy="0"/>
              </a:xfrm>
              <a:prstGeom prst="straightConnector1">
                <a:avLst/>
              </a:prstGeom>
              <a:ln>
                <a:headEnd type="none" w="med" len="med"/>
                <a:tailEnd type="arrow" w="lg" len="lg"/>
              </a:ln>
            </p:spPr>
            <p:style>
              <a:lnRef idx="1">
                <a:schemeClr val="accent5"/>
              </a:lnRef>
              <a:fillRef idx="0">
                <a:schemeClr val="accent5"/>
              </a:fillRef>
              <a:effectRef idx="0">
                <a:schemeClr val="accent5"/>
              </a:effectRef>
              <a:fontRef idx="minor">
                <a:schemeClr val="tx1"/>
              </a:fontRef>
            </p:style>
          </p:cxnSp>
        </p:grpSp>
        <p:sp>
          <p:nvSpPr>
            <p:cNvPr id="8" name="Rectangle 7">
              <a:extLst>
                <a:ext uri="{FF2B5EF4-FFF2-40B4-BE49-F238E27FC236}">
                  <a16:creationId xmlns:a16="http://schemas.microsoft.com/office/drawing/2014/main" id="{2E9C2D78-392D-45DC-9FD1-E80D04B4AAF1}"/>
                </a:ext>
              </a:extLst>
            </p:cNvPr>
            <p:cNvSpPr/>
            <p:nvPr/>
          </p:nvSpPr>
          <p:spPr>
            <a:xfrm>
              <a:off x="3492500" y="2318674"/>
              <a:ext cx="2159000" cy="707886"/>
            </a:xfrm>
            <a:prstGeom prst="rect">
              <a:avLst/>
            </a:prstGeom>
          </p:spPr>
          <p:txBody>
            <a:bodyPr wrap="square">
              <a:spAutoFit/>
            </a:bodyPr>
            <a:lstStyle/>
            <a:p>
              <a:pPr algn="ctr"/>
              <a:r>
                <a:rPr lang="en-US" sz="1600" dirty="0">
                  <a:solidFill>
                    <a:schemeClr val="accent1"/>
                  </a:solidFill>
                </a:rPr>
                <a:t>Change Effort</a:t>
              </a:r>
            </a:p>
            <a:p>
              <a:pPr algn="ctr"/>
              <a:r>
                <a:rPr lang="en-US" sz="1200" dirty="0">
                  <a:solidFill>
                    <a:schemeClr val="accent5"/>
                  </a:solidFill>
                </a:rPr>
                <a:t>Is the transition from a current state to a future state</a:t>
              </a:r>
            </a:p>
          </p:txBody>
        </p:sp>
        <p:cxnSp>
          <p:nvCxnSpPr>
            <p:cNvPr id="9" name="Straight Connector 8">
              <a:extLst>
                <a:ext uri="{FF2B5EF4-FFF2-40B4-BE49-F238E27FC236}">
                  <a16:creationId xmlns:a16="http://schemas.microsoft.com/office/drawing/2014/main" id="{BB673675-6C3D-4068-B148-289C38B19CFC}"/>
                </a:ext>
              </a:extLst>
            </p:cNvPr>
            <p:cNvCxnSpPr>
              <a:cxnSpLocks/>
              <a:stCxn id="8" idx="0"/>
              <a:endCxn id="15" idx="2"/>
            </p:cNvCxnSpPr>
            <p:nvPr/>
          </p:nvCxnSpPr>
          <p:spPr>
            <a:xfrm flipV="1">
              <a:off x="4572000" y="2292409"/>
              <a:ext cx="0" cy="26265"/>
            </a:xfrm>
            <a:prstGeom prst="line">
              <a:avLst/>
            </a:prstGeom>
            <a:ln w="9525" cap="flat" cmpd="sng" algn="ctr">
              <a:solidFill>
                <a:schemeClr val="accent5"/>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0" name="Rectangle 9">
              <a:extLst>
                <a:ext uri="{FF2B5EF4-FFF2-40B4-BE49-F238E27FC236}">
                  <a16:creationId xmlns:a16="http://schemas.microsoft.com/office/drawing/2014/main" id="{6DFE3611-A85D-427F-A6D5-2C16D5D904D6}"/>
                </a:ext>
              </a:extLst>
            </p:cNvPr>
            <p:cNvSpPr/>
            <p:nvPr/>
          </p:nvSpPr>
          <p:spPr>
            <a:xfrm>
              <a:off x="749300" y="2554547"/>
              <a:ext cx="2159000" cy="461665"/>
            </a:xfrm>
            <a:prstGeom prst="rect">
              <a:avLst/>
            </a:prstGeom>
          </p:spPr>
          <p:txBody>
            <a:bodyPr wrap="square">
              <a:spAutoFit/>
            </a:bodyPr>
            <a:lstStyle/>
            <a:p>
              <a:pPr algn="ctr"/>
              <a:r>
                <a:rPr lang="en-US" sz="1200" dirty="0">
                  <a:solidFill>
                    <a:schemeClr val="accent5"/>
                  </a:solidFill>
                </a:rPr>
                <a:t>The condition at the time the change is initiated</a:t>
              </a:r>
              <a:endParaRPr lang="en-US" sz="1100" dirty="0">
                <a:solidFill>
                  <a:schemeClr val="accent5"/>
                </a:solidFill>
              </a:endParaRPr>
            </a:p>
          </p:txBody>
        </p:sp>
        <p:cxnSp>
          <p:nvCxnSpPr>
            <p:cNvPr id="11" name="Straight Connector 10">
              <a:extLst>
                <a:ext uri="{FF2B5EF4-FFF2-40B4-BE49-F238E27FC236}">
                  <a16:creationId xmlns:a16="http://schemas.microsoft.com/office/drawing/2014/main" id="{AC372D84-3E01-451B-8AF7-0525EAF06BBA}"/>
                </a:ext>
              </a:extLst>
            </p:cNvPr>
            <p:cNvCxnSpPr>
              <a:cxnSpLocks/>
              <a:stCxn id="10" idx="0"/>
              <a:endCxn id="14" idx="2"/>
            </p:cNvCxnSpPr>
            <p:nvPr/>
          </p:nvCxnSpPr>
          <p:spPr>
            <a:xfrm flipV="1">
              <a:off x="1828800" y="2292409"/>
              <a:ext cx="0" cy="262138"/>
            </a:xfrm>
            <a:prstGeom prst="line">
              <a:avLst/>
            </a:prstGeom>
            <a:ln w="9525" cap="flat" cmpd="sng" algn="ctr">
              <a:solidFill>
                <a:schemeClr val="accent5"/>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2" name="Rectangle 11">
              <a:extLst>
                <a:ext uri="{FF2B5EF4-FFF2-40B4-BE49-F238E27FC236}">
                  <a16:creationId xmlns:a16="http://schemas.microsoft.com/office/drawing/2014/main" id="{3A017F4C-5B26-4C14-9AFE-100874280CAE}"/>
                </a:ext>
              </a:extLst>
            </p:cNvPr>
            <p:cNvSpPr/>
            <p:nvPr/>
          </p:nvSpPr>
          <p:spPr>
            <a:xfrm>
              <a:off x="6235699" y="2554547"/>
              <a:ext cx="2159000" cy="461665"/>
            </a:xfrm>
            <a:prstGeom prst="rect">
              <a:avLst/>
            </a:prstGeom>
          </p:spPr>
          <p:txBody>
            <a:bodyPr wrap="square">
              <a:spAutoFit/>
            </a:bodyPr>
            <a:lstStyle/>
            <a:p>
              <a:pPr algn="ctr"/>
              <a:r>
                <a:rPr lang="en-US" sz="1200" dirty="0">
                  <a:solidFill>
                    <a:schemeClr val="accent5"/>
                  </a:solidFill>
                </a:rPr>
                <a:t>The condition at the time when the benefits have been realized</a:t>
              </a:r>
            </a:p>
          </p:txBody>
        </p:sp>
        <p:cxnSp>
          <p:nvCxnSpPr>
            <p:cNvPr id="13" name="Straight Connector 12">
              <a:extLst>
                <a:ext uri="{FF2B5EF4-FFF2-40B4-BE49-F238E27FC236}">
                  <a16:creationId xmlns:a16="http://schemas.microsoft.com/office/drawing/2014/main" id="{B338FD9A-C69F-44FE-868A-96D1711AE6D4}"/>
                </a:ext>
              </a:extLst>
            </p:cNvPr>
            <p:cNvCxnSpPr>
              <a:cxnSpLocks/>
              <a:stCxn id="12" idx="0"/>
              <a:endCxn id="16" idx="2"/>
            </p:cNvCxnSpPr>
            <p:nvPr/>
          </p:nvCxnSpPr>
          <p:spPr>
            <a:xfrm flipV="1">
              <a:off x="7315199" y="2292409"/>
              <a:ext cx="1" cy="262138"/>
            </a:xfrm>
            <a:prstGeom prst="line">
              <a:avLst/>
            </a:prstGeom>
            <a:ln w="9525" cap="flat" cmpd="sng" algn="ctr">
              <a:solidFill>
                <a:schemeClr val="accent5"/>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spTree>
    <p:extLst>
      <p:ext uri="{BB962C8B-B14F-4D97-AF65-F5344CB8AC3E}">
        <p14:creationId xmlns:p14="http://schemas.microsoft.com/office/powerpoint/2010/main" val="577991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ED73A-8449-4B6F-87E7-67DFC5C065DB}"/>
              </a:ext>
            </a:extLst>
          </p:cNvPr>
          <p:cNvSpPr>
            <a:spLocks noGrp="1"/>
          </p:cNvSpPr>
          <p:nvPr>
            <p:ph type="title"/>
          </p:nvPr>
        </p:nvSpPr>
        <p:spPr/>
        <p:txBody>
          <a:bodyPr/>
          <a:lstStyle/>
          <a:p>
            <a:r>
              <a:rPr lang="en-US" dirty="0"/>
              <a:t>Organizational Readiness Self-Assessment</a:t>
            </a:r>
          </a:p>
        </p:txBody>
      </p:sp>
      <p:sp>
        <p:nvSpPr>
          <p:cNvPr id="3" name="Content Placeholder 2">
            <a:extLst>
              <a:ext uri="{FF2B5EF4-FFF2-40B4-BE49-F238E27FC236}">
                <a16:creationId xmlns:a16="http://schemas.microsoft.com/office/drawing/2014/main" id="{A8B15218-B6E0-43A8-AB99-5204339A1A9D}"/>
              </a:ext>
            </a:extLst>
          </p:cNvPr>
          <p:cNvSpPr>
            <a:spLocks noGrp="1"/>
          </p:cNvSpPr>
          <p:nvPr>
            <p:ph idx="1"/>
          </p:nvPr>
        </p:nvSpPr>
        <p:spPr/>
        <p:txBody>
          <a:bodyPr>
            <a:normAutofit/>
          </a:bodyPr>
          <a:lstStyle/>
          <a:p>
            <a:r>
              <a:rPr lang="en-US" dirty="0"/>
              <a:t>Overview</a:t>
            </a:r>
          </a:p>
          <a:p>
            <a:pPr lvl="1"/>
            <a:r>
              <a:rPr lang="en-US" dirty="0"/>
              <a:t>The Organizational Readiness Self-Assessment tool is a means to assess and evaluate your preparedness and awareness for change across 7 components for successful change  </a:t>
            </a:r>
          </a:p>
          <a:p>
            <a:pPr lvl="2"/>
            <a:r>
              <a:rPr lang="en-US" dirty="0"/>
              <a:t>Vision</a:t>
            </a:r>
          </a:p>
          <a:p>
            <a:pPr lvl="2"/>
            <a:r>
              <a:rPr lang="en-US" dirty="0"/>
              <a:t>Sponsorship</a:t>
            </a:r>
          </a:p>
          <a:p>
            <a:pPr lvl="2"/>
            <a:r>
              <a:rPr lang="en-US" dirty="0"/>
              <a:t>Measures</a:t>
            </a:r>
          </a:p>
          <a:p>
            <a:pPr lvl="2"/>
            <a:r>
              <a:rPr lang="en-US" dirty="0"/>
              <a:t>Change Team</a:t>
            </a:r>
          </a:p>
          <a:p>
            <a:pPr lvl="2"/>
            <a:r>
              <a:rPr lang="en-US" dirty="0"/>
              <a:t>Communications</a:t>
            </a:r>
          </a:p>
          <a:p>
            <a:pPr lvl="2"/>
            <a:r>
              <a:rPr lang="en-US" dirty="0"/>
              <a:t>Stakeholders</a:t>
            </a:r>
          </a:p>
          <a:p>
            <a:pPr lvl="2"/>
            <a:r>
              <a:rPr lang="en-US" dirty="0"/>
              <a:t>Training</a:t>
            </a:r>
          </a:p>
        </p:txBody>
      </p:sp>
      <p:sp>
        <p:nvSpPr>
          <p:cNvPr id="4" name="Footer Placeholder 3">
            <a:extLst>
              <a:ext uri="{FF2B5EF4-FFF2-40B4-BE49-F238E27FC236}">
                <a16:creationId xmlns:a16="http://schemas.microsoft.com/office/drawing/2014/main" id="{CF9004C2-235C-49C3-B520-265208965BC4}"/>
              </a:ext>
            </a:extLst>
          </p:cNvPr>
          <p:cNvSpPr>
            <a:spLocks noGrp="1"/>
          </p:cNvSpPr>
          <p:nvPr>
            <p:ph type="ftr" sz="quarter" idx="11"/>
          </p:nvPr>
        </p:nvSpPr>
        <p:spPr/>
        <p:txBody>
          <a:bodyPr/>
          <a:lstStyle/>
          <a:p>
            <a:r>
              <a:rPr lang="en-US" dirty="0"/>
              <a:t>Genesys confidential and proprietary information. Unauthorized disclosure is prohibited.</a:t>
            </a:r>
          </a:p>
        </p:txBody>
      </p:sp>
      <p:sp>
        <p:nvSpPr>
          <p:cNvPr id="5" name="Slide Number Placeholder 4">
            <a:extLst>
              <a:ext uri="{FF2B5EF4-FFF2-40B4-BE49-F238E27FC236}">
                <a16:creationId xmlns:a16="http://schemas.microsoft.com/office/drawing/2014/main" id="{D1A1A87F-13DF-4BD5-907E-5DACD525DFE7}"/>
              </a:ext>
            </a:extLst>
          </p:cNvPr>
          <p:cNvSpPr>
            <a:spLocks noGrp="1"/>
          </p:cNvSpPr>
          <p:nvPr>
            <p:ph type="sldNum" sz="quarter" idx="4"/>
          </p:nvPr>
        </p:nvSpPr>
        <p:spPr/>
        <p:txBody>
          <a:bodyPr/>
          <a:lstStyle/>
          <a:p>
            <a:fld id="{20CFEDCE-3BD6-9940-A642-E28DD407BF5F}" type="slidenum">
              <a:rPr lang="en-US" smtClean="0"/>
              <a:pPr/>
              <a:t>3</a:t>
            </a:fld>
            <a:endParaRPr lang="en-US" dirty="0"/>
          </a:p>
        </p:txBody>
      </p:sp>
    </p:spTree>
    <p:extLst>
      <p:ext uri="{BB962C8B-B14F-4D97-AF65-F5344CB8AC3E}">
        <p14:creationId xmlns:p14="http://schemas.microsoft.com/office/powerpoint/2010/main" val="240581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A8A3D-C7C0-4F28-AEE7-C9413B7CE62E}"/>
              </a:ext>
            </a:extLst>
          </p:cNvPr>
          <p:cNvSpPr>
            <a:spLocks noGrp="1"/>
          </p:cNvSpPr>
          <p:nvPr>
            <p:ph type="title"/>
          </p:nvPr>
        </p:nvSpPr>
        <p:spPr/>
        <p:txBody>
          <a:bodyPr/>
          <a:lstStyle/>
          <a:p>
            <a:r>
              <a:rPr lang="en-US" dirty="0"/>
              <a:t>Organizational Readiness Self-Assessment</a:t>
            </a:r>
          </a:p>
        </p:txBody>
      </p:sp>
      <p:sp>
        <p:nvSpPr>
          <p:cNvPr id="4" name="Footer Placeholder 3">
            <a:extLst>
              <a:ext uri="{FF2B5EF4-FFF2-40B4-BE49-F238E27FC236}">
                <a16:creationId xmlns:a16="http://schemas.microsoft.com/office/drawing/2014/main" id="{2B59DB1F-F408-448D-B962-45CCE1B18C69}"/>
              </a:ext>
            </a:extLst>
          </p:cNvPr>
          <p:cNvSpPr>
            <a:spLocks noGrp="1"/>
          </p:cNvSpPr>
          <p:nvPr>
            <p:ph type="ftr" sz="quarter" idx="11"/>
          </p:nvPr>
        </p:nvSpPr>
        <p:spPr/>
        <p:txBody>
          <a:bodyPr/>
          <a:lstStyle/>
          <a:p>
            <a:r>
              <a:rPr lang="en-US"/>
              <a:t>Genesys confidential and proprietary information. Unauthorized disclosure is prohibited.</a:t>
            </a:r>
            <a:endParaRPr lang="en-US" dirty="0"/>
          </a:p>
        </p:txBody>
      </p:sp>
      <p:sp>
        <p:nvSpPr>
          <p:cNvPr id="5" name="Slide Number Placeholder 4">
            <a:extLst>
              <a:ext uri="{FF2B5EF4-FFF2-40B4-BE49-F238E27FC236}">
                <a16:creationId xmlns:a16="http://schemas.microsoft.com/office/drawing/2014/main" id="{B2E930F1-96B2-476C-B974-9B68AC18B492}"/>
              </a:ext>
            </a:extLst>
          </p:cNvPr>
          <p:cNvSpPr>
            <a:spLocks noGrp="1"/>
          </p:cNvSpPr>
          <p:nvPr>
            <p:ph type="sldNum" sz="quarter" idx="4"/>
          </p:nvPr>
        </p:nvSpPr>
        <p:spPr/>
        <p:txBody>
          <a:bodyPr/>
          <a:lstStyle/>
          <a:p>
            <a:fld id="{20CFEDCE-3BD6-9940-A642-E28DD407BF5F}" type="slidenum">
              <a:rPr lang="en-US" smtClean="0"/>
              <a:pPr/>
              <a:t>4</a:t>
            </a:fld>
            <a:endParaRPr lang="en-US" dirty="0"/>
          </a:p>
        </p:txBody>
      </p:sp>
      <p:sp>
        <p:nvSpPr>
          <p:cNvPr id="7" name="Content Placeholder 6">
            <a:extLst>
              <a:ext uri="{FF2B5EF4-FFF2-40B4-BE49-F238E27FC236}">
                <a16:creationId xmlns:a16="http://schemas.microsoft.com/office/drawing/2014/main" id="{7464D673-A66E-4355-BB29-6232F0AC03E0}"/>
              </a:ext>
            </a:extLst>
          </p:cNvPr>
          <p:cNvSpPr>
            <a:spLocks noGrp="1"/>
          </p:cNvSpPr>
          <p:nvPr>
            <p:ph idx="1"/>
          </p:nvPr>
        </p:nvSpPr>
        <p:spPr/>
        <p:txBody>
          <a:bodyPr/>
          <a:lstStyle/>
          <a:p>
            <a:r>
              <a:rPr lang="en-US" dirty="0"/>
              <a:t>Components</a:t>
            </a:r>
          </a:p>
        </p:txBody>
      </p:sp>
      <p:graphicFrame>
        <p:nvGraphicFramePr>
          <p:cNvPr id="8" name="Content Placeholder 5">
            <a:extLst>
              <a:ext uri="{FF2B5EF4-FFF2-40B4-BE49-F238E27FC236}">
                <a16:creationId xmlns:a16="http://schemas.microsoft.com/office/drawing/2014/main" id="{5AD653DA-0033-4AE3-A2AD-CE939CACE939}"/>
              </a:ext>
            </a:extLst>
          </p:cNvPr>
          <p:cNvGraphicFramePr>
            <a:graphicFrameLocks/>
          </p:cNvGraphicFramePr>
          <p:nvPr>
            <p:extLst>
              <p:ext uri="{D42A27DB-BD31-4B8C-83A1-F6EECF244321}">
                <p14:modId xmlns:p14="http://schemas.microsoft.com/office/powerpoint/2010/main" val="2166487571"/>
              </p:ext>
            </p:extLst>
          </p:nvPr>
        </p:nvGraphicFramePr>
        <p:xfrm>
          <a:off x="342901" y="1445025"/>
          <a:ext cx="8462700" cy="2819400"/>
        </p:xfrm>
        <a:graphic>
          <a:graphicData uri="http://schemas.openxmlformats.org/drawingml/2006/table">
            <a:tbl>
              <a:tblPr firstRow="1" bandRow="1">
                <a:tableStyleId>{7DF18680-E054-41AD-8BC1-D1AEF772440D}</a:tableStyleId>
              </a:tblPr>
              <a:tblGrid>
                <a:gridCol w="1210949">
                  <a:extLst>
                    <a:ext uri="{9D8B030D-6E8A-4147-A177-3AD203B41FA5}">
                      <a16:colId xmlns:a16="http://schemas.microsoft.com/office/drawing/2014/main" val="2905093392"/>
                    </a:ext>
                  </a:extLst>
                </a:gridCol>
                <a:gridCol w="7251751">
                  <a:extLst>
                    <a:ext uri="{9D8B030D-6E8A-4147-A177-3AD203B41FA5}">
                      <a16:colId xmlns:a16="http://schemas.microsoft.com/office/drawing/2014/main" val="3614985686"/>
                    </a:ext>
                  </a:extLst>
                </a:gridCol>
              </a:tblGrid>
              <a:tr h="240652">
                <a:tc>
                  <a:txBody>
                    <a:bodyPr/>
                    <a:lstStyle/>
                    <a:p>
                      <a:r>
                        <a:rPr lang="en-US" sz="1100" dirty="0"/>
                        <a:t>Component</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tcPr>
                </a:tc>
                <a:tc>
                  <a:txBody>
                    <a:bodyPr/>
                    <a:lstStyle/>
                    <a:p>
                      <a:r>
                        <a:rPr lang="en-US" sz="1100" dirty="0"/>
                        <a:t>Description</a:t>
                      </a: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tcPr>
                </a:tc>
                <a:extLst>
                  <a:ext uri="{0D108BD9-81ED-4DB2-BD59-A6C34878D82A}">
                    <a16:rowId xmlns:a16="http://schemas.microsoft.com/office/drawing/2014/main" val="587715895"/>
                  </a:ext>
                </a:extLst>
              </a:tr>
              <a:tr h="365760">
                <a:tc>
                  <a:txBody>
                    <a:bodyPr/>
                    <a:lstStyle/>
                    <a:p>
                      <a:r>
                        <a:rPr lang="en-US" sz="1100" dirty="0"/>
                        <a:t>Vision</a:t>
                      </a:r>
                      <a:endParaRPr lang="en-US" sz="1100" dirty="0">
                        <a:solidFill>
                          <a:schemeClr val="accent5"/>
                        </a:solidFill>
                      </a:endParaRP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100" dirty="0"/>
                        <a:t>A common understanding of the primary goals or outcomes the organization is trying to achieve</a:t>
                      </a:r>
                      <a:endParaRPr lang="en-US" sz="1100" dirty="0">
                        <a:solidFill>
                          <a:schemeClr val="accent5"/>
                        </a:solidFill>
                      </a:endParaRP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extLst>
                  <a:ext uri="{0D108BD9-81ED-4DB2-BD59-A6C34878D82A}">
                    <a16:rowId xmlns:a16="http://schemas.microsoft.com/office/drawing/2014/main" val="1106125784"/>
                  </a:ext>
                </a:extLst>
              </a:tr>
              <a:tr h="365760">
                <a:tc>
                  <a:txBody>
                    <a:bodyPr/>
                    <a:lstStyle/>
                    <a:p>
                      <a:r>
                        <a:rPr lang="en-US" sz="1100" dirty="0"/>
                        <a:t>Sponsorship</a:t>
                      </a:r>
                      <a:endParaRPr lang="en-US" sz="1100" dirty="0">
                        <a:solidFill>
                          <a:schemeClr val="accent5"/>
                        </a:solidFill>
                      </a:endParaRP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r>
                        <a:rPr lang="en-US" sz="1100" baseline="0" dirty="0"/>
                        <a:t>Active and visible </a:t>
                      </a:r>
                      <a:r>
                        <a:rPr lang="en-US" sz="1100" dirty="0"/>
                        <a:t>sponsorship for the change at a senior executive level </a:t>
                      </a:r>
                      <a:endParaRPr lang="en-US" sz="1100" dirty="0">
                        <a:solidFill>
                          <a:schemeClr val="accent5"/>
                        </a:solidFill>
                      </a:endParaRP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extLst>
                  <a:ext uri="{0D108BD9-81ED-4DB2-BD59-A6C34878D82A}">
                    <a16:rowId xmlns:a16="http://schemas.microsoft.com/office/drawing/2014/main" val="2710331303"/>
                  </a:ext>
                </a:extLst>
              </a:tr>
              <a:tr h="365760">
                <a:tc>
                  <a:txBody>
                    <a:bodyPr/>
                    <a:lstStyle/>
                    <a:p>
                      <a:r>
                        <a:rPr lang="en-US" sz="1100" dirty="0"/>
                        <a:t>Measures</a:t>
                      </a:r>
                      <a:endParaRPr lang="en-US" sz="1100" dirty="0">
                        <a:solidFill>
                          <a:schemeClr val="accent5"/>
                        </a:solidFill>
                      </a:endParaRP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r>
                        <a:rPr lang="en-US" sz="1100" dirty="0"/>
                        <a:t>Indicators to track the success of the change initiative based on projected business outcomes</a:t>
                      </a:r>
                      <a:endParaRPr lang="en-US" sz="1100" dirty="0">
                        <a:solidFill>
                          <a:schemeClr val="accent5"/>
                        </a:solidFill>
                      </a:endParaRP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extLst>
                  <a:ext uri="{0D108BD9-81ED-4DB2-BD59-A6C34878D82A}">
                    <a16:rowId xmlns:a16="http://schemas.microsoft.com/office/drawing/2014/main" val="1610475508"/>
                  </a:ext>
                </a:extLst>
              </a:tr>
              <a:tr h="365760">
                <a:tc>
                  <a:txBody>
                    <a:bodyPr/>
                    <a:lstStyle/>
                    <a:p>
                      <a:r>
                        <a:rPr lang="en-US" sz="1100" dirty="0"/>
                        <a:t>Change Team</a:t>
                      </a:r>
                      <a:endParaRPr lang="en-US" sz="1100" dirty="0">
                        <a:solidFill>
                          <a:schemeClr val="accent5"/>
                        </a:solidFill>
                      </a:endParaRP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r>
                        <a:rPr lang="en-US" sz="1100" dirty="0"/>
                        <a:t>Getting people ready to adapt to the changes</a:t>
                      </a:r>
                      <a:endParaRPr lang="en-US" sz="1100" dirty="0">
                        <a:solidFill>
                          <a:schemeClr val="accent5"/>
                        </a:solidFill>
                      </a:endParaRP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extLst>
                  <a:ext uri="{0D108BD9-81ED-4DB2-BD59-A6C34878D82A}">
                    <a16:rowId xmlns:a16="http://schemas.microsoft.com/office/drawing/2014/main" val="1018107861"/>
                  </a:ext>
                </a:extLst>
              </a:tr>
              <a:tr h="365760">
                <a:tc>
                  <a:txBody>
                    <a:bodyPr/>
                    <a:lstStyle/>
                    <a:p>
                      <a:r>
                        <a:rPr lang="en-US" sz="1100" dirty="0"/>
                        <a:t>Communications</a:t>
                      </a:r>
                      <a:endParaRPr lang="en-US" sz="1100" dirty="0">
                        <a:solidFill>
                          <a:schemeClr val="accent5"/>
                        </a:solidFill>
                      </a:endParaRP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r>
                        <a:rPr lang="en-US" sz="1100" dirty="0"/>
                        <a:t>Informing who is affected and impacted regarding the change</a:t>
                      </a:r>
                      <a:endParaRPr lang="en-US" sz="1100" dirty="0">
                        <a:solidFill>
                          <a:schemeClr val="accent5"/>
                        </a:solidFill>
                      </a:endParaRP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extLst>
                  <a:ext uri="{0D108BD9-81ED-4DB2-BD59-A6C34878D82A}">
                    <a16:rowId xmlns:a16="http://schemas.microsoft.com/office/drawing/2014/main" val="2918475501"/>
                  </a:ext>
                </a:extLst>
              </a:tr>
              <a:tr h="365760">
                <a:tc>
                  <a:txBody>
                    <a:bodyPr/>
                    <a:lstStyle/>
                    <a:p>
                      <a:r>
                        <a:rPr lang="en-US" sz="1100" dirty="0"/>
                        <a:t>Stakeholders</a:t>
                      </a:r>
                      <a:endParaRPr lang="en-US" sz="1100" dirty="0">
                        <a:solidFill>
                          <a:schemeClr val="accent5"/>
                        </a:solidFill>
                      </a:endParaRP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r>
                        <a:rPr lang="en-US" sz="1100" dirty="0"/>
                        <a:t>Gaining buy-in for the changes from those involved and affected, directly or indirectly</a:t>
                      </a:r>
                      <a:endParaRPr lang="en-US" sz="1100" dirty="0">
                        <a:solidFill>
                          <a:schemeClr val="accent5"/>
                        </a:solidFill>
                      </a:endParaRP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extLst>
                  <a:ext uri="{0D108BD9-81ED-4DB2-BD59-A6C34878D82A}">
                    <a16:rowId xmlns:a16="http://schemas.microsoft.com/office/drawing/2014/main" val="1669127029"/>
                  </a:ext>
                </a:extLst>
              </a:tr>
              <a:tr h="365760">
                <a:tc>
                  <a:txBody>
                    <a:bodyPr/>
                    <a:lstStyle/>
                    <a:p>
                      <a:r>
                        <a:rPr lang="en-US" sz="1100" dirty="0"/>
                        <a:t>Training</a:t>
                      </a:r>
                      <a:endParaRPr lang="en-US" sz="1100" dirty="0">
                        <a:solidFill>
                          <a:schemeClr val="accent5"/>
                        </a:solidFill>
                      </a:endParaRP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tc>
                  <a:txBody>
                    <a:bodyPr/>
                    <a:lstStyle/>
                    <a:p>
                      <a:r>
                        <a:rPr lang="en-US" sz="1100" dirty="0"/>
                        <a:t>Teaching the appropriate resources about the change, a particular common practice or change of process and/or behavior</a:t>
                      </a:r>
                      <a:endParaRPr lang="en-US" sz="1100" dirty="0">
                        <a:solidFill>
                          <a:schemeClr val="accent5"/>
                        </a:solidFill>
                      </a:endParaRPr>
                    </a:p>
                  </a:txBody>
                  <a:tcPr anchor="ctr">
                    <a:lnL w="9525" cap="flat" cmpd="sng" algn="ctr">
                      <a:solidFill>
                        <a:schemeClr val="accent5"/>
                      </a:solidFill>
                      <a:prstDash val="solid"/>
                      <a:round/>
                      <a:headEnd type="none" w="med" len="med"/>
                      <a:tailEnd type="none" w="med" len="med"/>
                    </a:lnL>
                    <a:lnR w="9525" cap="flat" cmpd="sng" algn="ctr">
                      <a:solidFill>
                        <a:schemeClr val="accent5"/>
                      </a:solidFill>
                      <a:prstDash val="solid"/>
                      <a:round/>
                      <a:headEnd type="none" w="med" len="med"/>
                      <a:tailEnd type="none" w="med" len="med"/>
                    </a:lnR>
                    <a:lnT w="9525" cap="flat" cmpd="sng" algn="ctr">
                      <a:solidFill>
                        <a:schemeClr val="accent5"/>
                      </a:solidFill>
                      <a:prstDash val="solid"/>
                      <a:round/>
                      <a:headEnd type="none" w="med" len="med"/>
                      <a:tailEnd type="none" w="med" len="med"/>
                    </a:lnT>
                    <a:lnB w="9525" cap="flat" cmpd="sng" algn="ctr">
                      <a:solidFill>
                        <a:schemeClr val="accent5"/>
                      </a:solidFill>
                      <a:prstDash val="solid"/>
                      <a:round/>
                      <a:headEnd type="none" w="med" len="med"/>
                      <a:tailEnd type="none" w="med" len="med"/>
                    </a:lnB>
                    <a:solidFill>
                      <a:schemeClr val="bg1"/>
                    </a:solidFill>
                  </a:tcPr>
                </a:tc>
                <a:extLst>
                  <a:ext uri="{0D108BD9-81ED-4DB2-BD59-A6C34878D82A}">
                    <a16:rowId xmlns:a16="http://schemas.microsoft.com/office/drawing/2014/main" val="2682652682"/>
                  </a:ext>
                </a:extLst>
              </a:tr>
            </a:tbl>
          </a:graphicData>
        </a:graphic>
      </p:graphicFrame>
    </p:spTree>
    <p:extLst>
      <p:ext uri="{BB962C8B-B14F-4D97-AF65-F5344CB8AC3E}">
        <p14:creationId xmlns:p14="http://schemas.microsoft.com/office/powerpoint/2010/main" val="8220291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ED73A-8449-4B6F-87E7-67DFC5C065DB}"/>
              </a:ext>
            </a:extLst>
          </p:cNvPr>
          <p:cNvSpPr>
            <a:spLocks noGrp="1"/>
          </p:cNvSpPr>
          <p:nvPr>
            <p:ph type="title"/>
          </p:nvPr>
        </p:nvSpPr>
        <p:spPr/>
        <p:txBody>
          <a:bodyPr/>
          <a:lstStyle/>
          <a:p>
            <a:r>
              <a:rPr lang="en-US" dirty="0"/>
              <a:t>Organizational Readiness Self-Assessment</a:t>
            </a:r>
          </a:p>
        </p:txBody>
      </p:sp>
      <p:sp>
        <p:nvSpPr>
          <p:cNvPr id="3" name="Content Placeholder 2">
            <a:extLst>
              <a:ext uri="{FF2B5EF4-FFF2-40B4-BE49-F238E27FC236}">
                <a16:creationId xmlns:a16="http://schemas.microsoft.com/office/drawing/2014/main" id="{A8B15218-B6E0-43A8-AB99-5204339A1A9D}"/>
              </a:ext>
            </a:extLst>
          </p:cNvPr>
          <p:cNvSpPr>
            <a:spLocks noGrp="1"/>
          </p:cNvSpPr>
          <p:nvPr>
            <p:ph idx="1"/>
          </p:nvPr>
        </p:nvSpPr>
        <p:spPr/>
        <p:txBody>
          <a:bodyPr/>
          <a:lstStyle/>
          <a:p>
            <a:r>
              <a:rPr lang="en-US" dirty="0"/>
              <a:t>For each question, enter the number that best represents your organization’s current state</a:t>
            </a:r>
          </a:p>
          <a:p>
            <a:pPr lvl="1"/>
            <a:r>
              <a:rPr lang="en-US" dirty="0"/>
              <a:t>Select one of the following from the drop-down list in the cell</a:t>
            </a:r>
          </a:p>
          <a:p>
            <a:pPr lvl="2"/>
            <a:r>
              <a:rPr lang="en-US" dirty="0"/>
              <a:t>1 = Strongly Disagree</a:t>
            </a:r>
          </a:p>
          <a:p>
            <a:pPr lvl="2"/>
            <a:r>
              <a:rPr lang="en-US" dirty="0"/>
              <a:t>2 = Disagree</a:t>
            </a:r>
          </a:p>
          <a:p>
            <a:pPr lvl="2"/>
            <a:r>
              <a:rPr lang="en-US" dirty="0"/>
              <a:t>3 = Neutral</a:t>
            </a:r>
          </a:p>
          <a:p>
            <a:pPr lvl="2"/>
            <a:r>
              <a:rPr lang="en-US" dirty="0"/>
              <a:t>4 = Somewhat Agree</a:t>
            </a:r>
          </a:p>
          <a:p>
            <a:pPr lvl="2"/>
            <a:r>
              <a:rPr lang="en-US" dirty="0"/>
              <a:t>5 = Agree</a:t>
            </a:r>
          </a:p>
          <a:p>
            <a:pPr lvl="2"/>
            <a:r>
              <a:rPr lang="en-US" dirty="0"/>
              <a:t>6 = Strongly Agree</a:t>
            </a:r>
          </a:p>
        </p:txBody>
      </p:sp>
      <p:sp>
        <p:nvSpPr>
          <p:cNvPr id="4" name="Footer Placeholder 3">
            <a:extLst>
              <a:ext uri="{FF2B5EF4-FFF2-40B4-BE49-F238E27FC236}">
                <a16:creationId xmlns:a16="http://schemas.microsoft.com/office/drawing/2014/main" id="{CF9004C2-235C-49C3-B520-265208965BC4}"/>
              </a:ext>
            </a:extLst>
          </p:cNvPr>
          <p:cNvSpPr>
            <a:spLocks noGrp="1"/>
          </p:cNvSpPr>
          <p:nvPr>
            <p:ph type="ftr" sz="quarter" idx="11"/>
          </p:nvPr>
        </p:nvSpPr>
        <p:spPr/>
        <p:txBody>
          <a:bodyPr/>
          <a:lstStyle/>
          <a:p>
            <a:r>
              <a:rPr lang="en-US" dirty="0"/>
              <a:t>Genesys confidential and proprietary information. Unauthorized disclosure is prohibited.</a:t>
            </a:r>
          </a:p>
        </p:txBody>
      </p:sp>
      <p:sp>
        <p:nvSpPr>
          <p:cNvPr id="5" name="Slide Number Placeholder 4">
            <a:extLst>
              <a:ext uri="{FF2B5EF4-FFF2-40B4-BE49-F238E27FC236}">
                <a16:creationId xmlns:a16="http://schemas.microsoft.com/office/drawing/2014/main" id="{D1A1A87F-13DF-4BD5-907E-5DACD525DFE7}"/>
              </a:ext>
            </a:extLst>
          </p:cNvPr>
          <p:cNvSpPr>
            <a:spLocks noGrp="1"/>
          </p:cNvSpPr>
          <p:nvPr>
            <p:ph type="sldNum" sz="quarter" idx="4"/>
          </p:nvPr>
        </p:nvSpPr>
        <p:spPr/>
        <p:txBody>
          <a:bodyPr/>
          <a:lstStyle/>
          <a:p>
            <a:fld id="{20CFEDCE-3BD6-9940-A642-E28DD407BF5F}" type="slidenum">
              <a:rPr lang="en-US" smtClean="0"/>
              <a:pPr/>
              <a:t>5</a:t>
            </a:fld>
            <a:endParaRPr lang="en-US" dirty="0"/>
          </a:p>
        </p:txBody>
      </p:sp>
    </p:spTree>
    <p:extLst>
      <p:ext uri="{BB962C8B-B14F-4D97-AF65-F5344CB8AC3E}">
        <p14:creationId xmlns:p14="http://schemas.microsoft.com/office/powerpoint/2010/main" val="10668984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B23D6-B3DF-439F-80F5-6511F2B4E0DB}"/>
              </a:ext>
            </a:extLst>
          </p:cNvPr>
          <p:cNvSpPr>
            <a:spLocks noGrp="1"/>
          </p:cNvSpPr>
          <p:nvPr>
            <p:ph type="title"/>
          </p:nvPr>
        </p:nvSpPr>
        <p:spPr/>
        <p:txBody>
          <a:bodyPr/>
          <a:lstStyle/>
          <a:p>
            <a:r>
              <a:rPr lang="en-US" dirty="0"/>
              <a:t>Organizational Readiness Self-Assessment</a:t>
            </a:r>
          </a:p>
        </p:txBody>
      </p:sp>
      <p:sp>
        <p:nvSpPr>
          <p:cNvPr id="3" name="Content Placeholder 2">
            <a:extLst>
              <a:ext uri="{FF2B5EF4-FFF2-40B4-BE49-F238E27FC236}">
                <a16:creationId xmlns:a16="http://schemas.microsoft.com/office/drawing/2014/main" id="{7052D01F-94FD-4C97-913B-A60819D14321}"/>
              </a:ext>
            </a:extLst>
          </p:cNvPr>
          <p:cNvSpPr>
            <a:spLocks noGrp="1"/>
          </p:cNvSpPr>
          <p:nvPr>
            <p:ph idx="1"/>
          </p:nvPr>
        </p:nvSpPr>
        <p:spPr/>
        <p:txBody>
          <a:bodyPr/>
          <a:lstStyle/>
          <a:p>
            <a:r>
              <a:rPr lang="en-US" dirty="0"/>
              <a:t>Arrangement of Questionnaire</a:t>
            </a:r>
          </a:p>
        </p:txBody>
      </p:sp>
      <p:sp>
        <p:nvSpPr>
          <p:cNvPr id="4" name="Footer Placeholder 3">
            <a:extLst>
              <a:ext uri="{FF2B5EF4-FFF2-40B4-BE49-F238E27FC236}">
                <a16:creationId xmlns:a16="http://schemas.microsoft.com/office/drawing/2014/main" id="{57ECB991-F373-4524-9771-A5AD55C0E61B}"/>
              </a:ext>
            </a:extLst>
          </p:cNvPr>
          <p:cNvSpPr>
            <a:spLocks noGrp="1"/>
          </p:cNvSpPr>
          <p:nvPr>
            <p:ph type="ftr" sz="quarter" idx="11"/>
          </p:nvPr>
        </p:nvSpPr>
        <p:spPr/>
        <p:txBody>
          <a:bodyPr/>
          <a:lstStyle/>
          <a:p>
            <a:r>
              <a:rPr lang="en-US"/>
              <a:t>Genesys confidential and proprietary information. Unauthorized disclosure is prohibited.</a:t>
            </a:r>
            <a:endParaRPr lang="en-US" dirty="0"/>
          </a:p>
        </p:txBody>
      </p:sp>
      <p:sp>
        <p:nvSpPr>
          <p:cNvPr id="5" name="Slide Number Placeholder 4">
            <a:extLst>
              <a:ext uri="{FF2B5EF4-FFF2-40B4-BE49-F238E27FC236}">
                <a16:creationId xmlns:a16="http://schemas.microsoft.com/office/drawing/2014/main" id="{B3F3E3DC-D8F0-429C-A632-006A2BFF7B13}"/>
              </a:ext>
            </a:extLst>
          </p:cNvPr>
          <p:cNvSpPr>
            <a:spLocks noGrp="1"/>
          </p:cNvSpPr>
          <p:nvPr>
            <p:ph type="sldNum" sz="quarter" idx="4"/>
          </p:nvPr>
        </p:nvSpPr>
        <p:spPr/>
        <p:txBody>
          <a:bodyPr/>
          <a:lstStyle/>
          <a:p>
            <a:fld id="{20CFEDCE-3BD6-9940-A642-E28DD407BF5F}" type="slidenum">
              <a:rPr lang="en-US" smtClean="0"/>
              <a:pPr/>
              <a:t>6</a:t>
            </a:fld>
            <a:endParaRPr lang="en-US" dirty="0"/>
          </a:p>
        </p:txBody>
      </p:sp>
      <p:pic>
        <p:nvPicPr>
          <p:cNvPr id="7" name="Picture 6">
            <a:extLst>
              <a:ext uri="{FF2B5EF4-FFF2-40B4-BE49-F238E27FC236}">
                <a16:creationId xmlns:a16="http://schemas.microsoft.com/office/drawing/2014/main" id="{9C0B9820-AE82-44AA-B535-480F9769783B}"/>
              </a:ext>
            </a:extLst>
          </p:cNvPr>
          <p:cNvPicPr/>
          <p:nvPr/>
        </p:nvPicPr>
        <p:blipFill>
          <a:blip r:embed="rId2"/>
          <a:stretch>
            <a:fillRect/>
          </a:stretch>
        </p:blipFill>
        <p:spPr>
          <a:xfrm>
            <a:off x="1595215" y="1374567"/>
            <a:ext cx="5713730" cy="3218815"/>
          </a:xfrm>
          <a:prstGeom prst="rect">
            <a:avLst/>
          </a:prstGeom>
        </p:spPr>
      </p:pic>
      <p:sp>
        <p:nvSpPr>
          <p:cNvPr id="8" name="Speech Bubble: Rectangle 7">
            <a:extLst>
              <a:ext uri="{FF2B5EF4-FFF2-40B4-BE49-F238E27FC236}">
                <a16:creationId xmlns:a16="http://schemas.microsoft.com/office/drawing/2014/main" id="{86F026C6-F5E7-4464-B6EC-49E66BA6E65F}"/>
              </a:ext>
            </a:extLst>
          </p:cNvPr>
          <p:cNvSpPr/>
          <p:nvPr/>
        </p:nvSpPr>
        <p:spPr>
          <a:xfrm>
            <a:off x="594415" y="1604639"/>
            <a:ext cx="1000800" cy="149454"/>
          </a:xfrm>
          <a:prstGeom prst="wedgeRectCallout">
            <a:avLst>
              <a:gd name="adj1" fmla="val 61463"/>
              <a:gd name="adj2" fmla="val 21406"/>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900" dirty="0"/>
              <a:t>Component</a:t>
            </a:r>
          </a:p>
        </p:txBody>
      </p:sp>
      <p:sp>
        <p:nvSpPr>
          <p:cNvPr id="9" name="Speech Bubble: Rectangle 8">
            <a:extLst>
              <a:ext uri="{FF2B5EF4-FFF2-40B4-BE49-F238E27FC236}">
                <a16:creationId xmlns:a16="http://schemas.microsoft.com/office/drawing/2014/main" id="{53B05C29-9B66-43F8-B9C4-252CD4B19953}"/>
              </a:ext>
            </a:extLst>
          </p:cNvPr>
          <p:cNvSpPr/>
          <p:nvPr/>
        </p:nvSpPr>
        <p:spPr>
          <a:xfrm>
            <a:off x="594415" y="1861257"/>
            <a:ext cx="1000800" cy="149454"/>
          </a:xfrm>
          <a:prstGeom prst="wedgeRectCallout">
            <a:avLst>
              <a:gd name="adj1" fmla="val 61463"/>
              <a:gd name="adj2" fmla="val 21406"/>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900" dirty="0"/>
              <a:t>Definition</a:t>
            </a:r>
          </a:p>
        </p:txBody>
      </p:sp>
      <p:sp>
        <p:nvSpPr>
          <p:cNvPr id="10" name="Speech Bubble: Rectangle 9">
            <a:extLst>
              <a:ext uri="{FF2B5EF4-FFF2-40B4-BE49-F238E27FC236}">
                <a16:creationId xmlns:a16="http://schemas.microsoft.com/office/drawing/2014/main" id="{20EC887E-0887-497E-8D4D-2988D1CBCFF7}"/>
              </a:ext>
            </a:extLst>
          </p:cNvPr>
          <p:cNvSpPr/>
          <p:nvPr/>
        </p:nvSpPr>
        <p:spPr>
          <a:xfrm>
            <a:off x="594415" y="2117875"/>
            <a:ext cx="1000800" cy="149454"/>
          </a:xfrm>
          <a:prstGeom prst="wedgeRectCallout">
            <a:avLst>
              <a:gd name="adj1" fmla="val 61463"/>
              <a:gd name="adj2" fmla="val 21406"/>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900" dirty="0"/>
              <a:t>Description</a:t>
            </a:r>
          </a:p>
        </p:txBody>
      </p:sp>
      <p:sp>
        <p:nvSpPr>
          <p:cNvPr id="11" name="Speech Bubble: Rectangle 10">
            <a:extLst>
              <a:ext uri="{FF2B5EF4-FFF2-40B4-BE49-F238E27FC236}">
                <a16:creationId xmlns:a16="http://schemas.microsoft.com/office/drawing/2014/main" id="{FBD52060-98BD-42E1-ACFD-0DFD70CCCFEA}"/>
              </a:ext>
            </a:extLst>
          </p:cNvPr>
          <p:cNvSpPr/>
          <p:nvPr/>
        </p:nvSpPr>
        <p:spPr>
          <a:xfrm>
            <a:off x="600485" y="2943661"/>
            <a:ext cx="1000800" cy="149454"/>
          </a:xfrm>
          <a:prstGeom prst="wedgeRectCallout">
            <a:avLst>
              <a:gd name="adj1" fmla="val 61463"/>
              <a:gd name="adj2" fmla="val 21406"/>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900" dirty="0"/>
              <a:t>Questions</a:t>
            </a:r>
          </a:p>
        </p:txBody>
      </p:sp>
      <p:sp>
        <p:nvSpPr>
          <p:cNvPr id="12" name="Speech Bubble: Rectangle 11">
            <a:extLst>
              <a:ext uri="{FF2B5EF4-FFF2-40B4-BE49-F238E27FC236}">
                <a16:creationId xmlns:a16="http://schemas.microsoft.com/office/drawing/2014/main" id="{3DD8D27A-F774-4D82-BE5C-AFA734CE206F}"/>
              </a:ext>
            </a:extLst>
          </p:cNvPr>
          <p:cNvSpPr/>
          <p:nvPr/>
        </p:nvSpPr>
        <p:spPr>
          <a:xfrm flipH="1">
            <a:off x="7539331" y="2906736"/>
            <a:ext cx="1000800" cy="149454"/>
          </a:xfrm>
          <a:prstGeom prst="wedgeRectCallout">
            <a:avLst>
              <a:gd name="adj1" fmla="val 61463"/>
              <a:gd name="adj2" fmla="val 21406"/>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900" dirty="0"/>
              <a:t>Enter Scores</a:t>
            </a:r>
          </a:p>
        </p:txBody>
      </p:sp>
      <p:sp>
        <p:nvSpPr>
          <p:cNvPr id="13" name="Speech Bubble: Rectangle 12">
            <a:extLst>
              <a:ext uri="{FF2B5EF4-FFF2-40B4-BE49-F238E27FC236}">
                <a16:creationId xmlns:a16="http://schemas.microsoft.com/office/drawing/2014/main" id="{D491269E-970F-498F-8A12-1E6633C13EEA}"/>
              </a:ext>
            </a:extLst>
          </p:cNvPr>
          <p:cNvSpPr/>
          <p:nvPr/>
        </p:nvSpPr>
        <p:spPr>
          <a:xfrm flipH="1">
            <a:off x="4004912" y="2178208"/>
            <a:ext cx="1000800" cy="149454"/>
          </a:xfrm>
          <a:prstGeom prst="wedgeRectCallout">
            <a:avLst>
              <a:gd name="adj1" fmla="val 19349"/>
              <a:gd name="adj2" fmla="val 93104"/>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900" dirty="0"/>
              <a:t>Scale (Response)</a:t>
            </a:r>
          </a:p>
        </p:txBody>
      </p:sp>
      <p:sp>
        <p:nvSpPr>
          <p:cNvPr id="14" name="Speech Bubble: Rectangle 13">
            <a:extLst>
              <a:ext uri="{FF2B5EF4-FFF2-40B4-BE49-F238E27FC236}">
                <a16:creationId xmlns:a16="http://schemas.microsoft.com/office/drawing/2014/main" id="{8CCE9640-944B-42D1-88F7-F507CCE5C071}"/>
              </a:ext>
            </a:extLst>
          </p:cNvPr>
          <p:cNvSpPr/>
          <p:nvPr/>
        </p:nvSpPr>
        <p:spPr>
          <a:xfrm flipH="1">
            <a:off x="7310731" y="3750059"/>
            <a:ext cx="1000800" cy="149454"/>
          </a:xfrm>
          <a:prstGeom prst="wedgeRectCallout">
            <a:avLst>
              <a:gd name="adj1" fmla="val 61463"/>
              <a:gd name="adj2" fmla="val 21406"/>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900" dirty="0"/>
              <a:t>Calculate Score</a:t>
            </a:r>
          </a:p>
        </p:txBody>
      </p:sp>
      <p:sp>
        <p:nvSpPr>
          <p:cNvPr id="15" name="Left Bracket 14">
            <a:extLst>
              <a:ext uri="{FF2B5EF4-FFF2-40B4-BE49-F238E27FC236}">
                <a16:creationId xmlns:a16="http://schemas.microsoft.com/office/drawing/2014/main" id="{960A25FA-4DA8-451D-A90C-FCC302518044}"/>
              </a:ext>
            </a:extLst>
          </p:cNvPr>
          <p:cNvSpPr/>
          <p:nvPr/>
        </p:nvSpPr>
        <p:spPr>
          <a:xfrm>
            <a:off x="1744601" y="2574698"/>
            <a:ext cx="166687" cy="1096198"/>
          </a:xfrm>
          <a:prstGeom prst="leftBracket">
            <a:avLst/>
          </a:prstGeom>
        </p:spPr>
        <p:style>
          <a:lnRef idx="1">
            <a:schemeClr val="accent6"/>
          </a:lnRef>
          <a:fillRef idx="0">
            <a:schemeClr val="accent6"/>
          </a:fillRef>
          <a:effectRef idx="0">
            <a:schemeClr val="accent6"/>
          </a:effectRef>
          <a:fontRef idx="minor">
            <a:schemeClr val="tx1"/>
          </a:fontRef>
        </p:style>
        <p:txBody>
          <a:bodyPr rtlCol="0" anchor="ctr"/>
          <a:lstStyle/>
          <a:p>
            <a:pPr algn="ctr"/>
            <a:endParaRPr lang="en-US"/>
          </a:p>
        </p:txBody>
      </p:sp>
      <p:sp>
        <p:nvSpPr>
          <p:cNvPr id="16" name="Left Bracket 15">
            <a:extLst>
              <a:ext uri="{FF2B5EF4-FFF2-40B4-BE49-F238E27FC236}">
                <a16:creationId xmlns:a16="http://schemas.microsoft.com/office/drawing/2014/main" id="{C0E47706-A892-4807-AAE2-516D7AA40ACB}"/>
              </a:ext>
            </a:extLst>
          </p:cNvPr>
          <p:cNvSpPr/>
          <p:nvPr/>
        </p:nvSpPr>
        <p:spPr>
          <a:xfrm rot="10800000">
            <a:off x="7182027" y="2570626"/>
            <a:ext cx="166687" cy="1096198"/>
          </a:xfrm>
          <a:prstGeom prst="leftBracket">
            <a:avLst/>
          </a:prstGeom>
        </p:spPr>
        <p:style>
          <a:lnRef idx="1">
            <a:schemeClr val="accent6"/>
          </a:lnRef>
          <a:fillRef idx="0">
            <a:schemeClr val="accent6"/>
          </a:fillRef>
          <a:effectRef idx="0">
            <a:schemeClr val="accent6"/>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702148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ED73A-8449-4B6F-87E7-67DFC5C065DB}"/>
              </a:ext>
            </a:extLst>
          </p:cNvPr>
          <p:cNvSpPr>
            <a:spLocks noGrp="1"/>
          </p:cNvSpPr>
          <p:nvPr>
            <p:ph type="title"/>
          </p:nvPr>
        </p:nvSpPr>
        <p:spPr/>
        <p:txBody>
          <a:bodyPr/>
          <a:lstStyle/>
          <a:p>
            <a:r>
              <a:rPr lang="en-US" dirty="0"/>
              <a:t>Organizational Readiness Self-Assessment</a:t>
            </a:r>
          </a:p>
        </p:txBody>
      </p:sp>
      <p:sp>
        <p:nvSpPr>
          <p:cNvPr id="3" name="Content Placeholder 2">
            <a:extLst>
              <a:ext uri="{FF2B5EF4-FFF2-40B4-BE49-F238E27FC236}">
                <a16:creationId xmlns:a16="http://schemas.microsoft.com/office/drawing/2014/main" id="{A8B15218-B6E0-43A8-AB99-5204339A1A9D}"/>
              </a:ext>
            </a:extLst>
          </p:cNvPr>
          <p:cNvSpPr>
            <a:spLocks noGrp="1"/>
          </p:cNvSpPr>
          <p:nvPr>
            <p:ph idx="1"/>
          </p:nvPr>
        </p:nvSpPr>
        <p:spPr/>
        <p:txBody>
          <a:bodyPr>
            <a:normAutofit/>
          </a:bodyPr>
          <a:lstStyle/>
          <a:p>
            <a:r>
              <a:rPr lang="en-US" dirty="0"/>
              <a:t>Instructions</a:t>
            </a:r>
          </a:p>
          <a:p>
            <a:pPr lvl="1"/>
            <a:r>
              <a:rPr lang="en-US" dirty="0"/>
              <a:t>Open Excel File</a:t>
            </a:r>
          </a:p>
          <a:p>
            <a:pPr lvl="1"/>
            <a:r>
              <a:rPr lang="en-US" dirty="0"/>
              <a:t>Begin with TAB = Directions</a:t>
            </a:r>
          </a:p>
          <a:p>
            <a:pPr lvl="2"/>
            <a:r>
              <a:rPr lang="en-US" dirty="0"/>
              <a:t>Enter your company’s name</a:t>
            </a:r>
          </a:p>
          <a:p>
            <a:pPr lvl="2"/>
            <a:r>
              <a:rPr lang="en-US" dirty="0"/>
              <a:t>Enter the date </a:t>
            </a:r>
          </a:p>
          <a:p>
            <a:pPr lvl="1"/>
            <a:r>
              <a:rPr lang="en-US" dirty="0"/>
              <a:t>Proceed to TAB = Questionnaire </a:t>
            </a:r>
          </a:p>
          <a:p>
            <a:pPr lvl="2"/>
            <a:r>
              <a:rPr lang="en-US" dirty="0"/>
              <a:t>Each question, select a response from the drop-down list in the cell</a:t>
            </a:r>
          </a:p>
          <a:p>
            <a:pPr lvl="2"/>
            <a:r>
              <a:rPr lang="en-US" dirty="0"/>
              <a:t>A response is required for all questions</a:t>
            </a:r>
          </a:p>
          <a:p>
            <a:pPr lvl="2"/>
            <a:r>
              <a:rPr lang="en-US" dirty="0"/>
              <a:t>Once you have completed all 7 components, proceed to TAB = Report</a:t>
            </a:r>
          </a:p>
          <a:p>
            <a:endParaRPr lang="en-US" dirty="0"/>
          </a:p>
        </p:txBody>
      </p:sp>
      <p:sp>
        <p:nvSpPr>
          <p:cNvPr id="4" name="Footer Placeholder 3">
            <a:extLst>
              <a:ext uri="{FF2B5EF4-FFF2-40B4-BE49-F238E27FC236}">
                <a16:creationId xmlns:a16="http://schemas.microsoft.com/office/drawing/2014/main" id="{CF9004C2-235C-49C3-B520-265208965BC4}"/>
              </a:ext>
            </a:extLst>
          </p:cNvPr>
          <p:cNvSpPr>
            <a:spLocks noGrp="1"/>
          </p:cNvSpPr>
          <p:nvPr>
            <p:ph type="ftr" sz="quarter" idx="11"/>
          </p:nvPr>
        </p:nvSpPr>
        <p:spPr/>
        <p:txBody>
          <a:bodyPr/>
          <a:lstStyle/>
          <a:p>
            <a:r>
              <a:rPr lang="en-US" dirty="0"/>
              <a:t>Genesys confidential and proprietary information. Unauthorized disclosure is prohibited.</a:t>
            </a:r>
          </a:p>
        </p:txBody>
      </p:sp>
      <p:sp>
        <p:nvSpPr>
          <p:cNvPr id="5" name="Slide Number Placeholder 4">
            <a:extLst>
              <a:ext uri="{FF2B5EF4-FFF2-40B4-BE49-F238E27FC236}">
                <a16:creationId xmlns:a16="http://schemas.microsoft.com/office/drawing/2014/main" id="{D1A1A87F-13DF-4BD5-907E-5DACD525DFE7}"/>
              </a:ext>
            </a:extLst>
          </p:cNvPr>
          <p:cNvSpPr>
            <a:spLocks noGrp="1"/>
          </p:cNvSpPr>
          <p:nvPr>
            <p:ph type="sldNum" sz="quarter" idx="4"/>
          </p:nvPr>
        </p:nvSpPr>
        <p:spPr/>
        <p:txBody>
          <a:bodyPr/>
          <a:lstStyle/>
          <a:p>
            <a:fld id="{20CFEDCE-3BD6-9940-A642-E28DD407BF5F}" type="slidenum">
              <a:rPr lang="en-US" smtClean="0"/>
              <a:pPr/>
              <a:t>7</a:t>
            </a:fld>
            <a:endParaRPr lang="en-US" dirty="0"/>
          </a:p>
        </p:txBody>
      </p:sp>
    </p:spTree>
    <p:extLst>
      <p:ext uri="{BB962C8B-B14F-4D97-AF65-F5344CB8AC3E}">
        <p14:creationId xmlns:p14="http://schemas.microsoft.com/office/powerpoint/2010/main" val="686971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ED73A-8449-4B6F-87E7-67DFC5C065DB}"/>
              </a:ext>
            </a:extLst>
          </p:cNvPr>
          <p:cNvSpPr>
            <a:spLocks noGrp="1"/>
          </p:cNvSpPr>
          <p:nvPr>
            <p:ph type="title"/>
          </p:nvPr>
        </p:nvSpPr>
        <p:spPr/>
        <p:txBody>
          <a:bodyPr/>
          <a:lstStyle/>
          <a:p>
            <a:r>
              <a:rPr lang="en-US" dirty="0"/>
              <a:t>Organizational Readiness Self-Assessment</a:t>
            </a:r>
          </a:p>
        </p:txBody>
      </p:sp>
      <p:sp>
        <p:nvSpPr>
          <p:cNvPr id="3" name="Content Placeholder 2">
            <a:extLst>
              <a:ext uri="{FF2B5EF4-FFF2-40B4-BE49-F238E27FC236}">
                <a16:creationId xmlns:a16="http://schemas.microsoft.com/office/drawing/2014/main" id="{A8B15218-B6E0-43A8-AB99-5204339A1A9D}"/>
              </a:ext>
            </a:extLst>
          </p:cNvPr>
          <p:cNvSpPr>
            <a:spLocks noGrp="1"/>
          </p:cNvSpPr>
          <p:nvPr>
            <p:ph idx="1"/>
          </p:nvPr>
        </p:nvSpPr>
        <p:spPr/>
        <p:txBody>
          <a:bodyPr>
            <a:normAutofit/>
          </a:bodyPr>
          <a:lstStyle/>
          <a:p>
            <a:r>
              <a:rPr lang="en-US" dirty="0"/>
              <a:t>Tab = Report</a:t>
            </a:r>
          </a:p>
          <a:p>
            <a:pPr lvl="1"/>
            <a:r>
              <a:rPr lang="en-US" dirty="0"/>
              <a:t>The excel tool will generate a report, based on your inputs, which includes the following:</a:t>
            </a:r>
          </a:p>
          <a:p>
            <a:pPr lvl="2"/>
            <a:r>
              <a:rPr lang="en-US" dirty="0"/>
              <a:t>Index</a:t>
            </a:r>
          </a:p>
          <a:p>
            <a:pPr lvl="2"/>
            <a:r>
              <a:rPr lang="en-US" dirty="0"/>
              <a:t>Status</a:t>
            </a:r>
          </a:p>
          <a:p>
            <a:pPr lvl="2"/>
            <a:r>
              <a:rPr lang="en-US" dirty="0"/>
              <a:t>Explanation</a:t>
            </a:r>
          </a:p>
          <a:p>
            <a:pPr lvl="2"/>
            <a:r>
              <a:rPr lang="en-US" dirty="0"/>
              <a:t>Evaluation</a:t>
            </a:r>
          </a:p>
          <a:p>
            <a:pPr lvl="1"/>
            <a:r>
              <a:rPr lang="en-US" dirty="0"/>
              <a:t>Outputs</a:t>
            </a:r>
          </a:p>
          <a:p>
            <a:pPr lvl="2"/>
            <a:r>
              <a:rPr lang="en-US" dirty="0"/>
              <a:t>Results</a:t>
            </a:r>
          </a:p>
          <a:p>
            <a:pPr lvl="2"/>
            <a:r>
              <a:rPr lang="en-US" dirty="0"/>
              <a:t>Summary</a:t>
            </a:r>
          </a:p>
          <a:p>
            <a:pPr lvl="2"/>
            <a:r>
              <a:rPr lang="en-US" dirty="0"/>
              <a:t>Details</a:t>
            </a:r>
          </a:p>
          <a:p>
            <a:pPr lvl="2"/>
            <a:r>
              <a:rPr lang="en-US" dirty="0"/>
              <a:t>Questionnaire</a:t>
            </a:r>
          </a:p>
          <a:p>
            <a:pPr lvl="1"/>
            <a:r>
              <a:rPr lang="en-US" dirty="0"/>
              <a:t>If you would like a copy, please select file/print </a:t>
            </a:r>
          </a:p>
          <a:p>
            <a:endParaRPr lang="en-US" dirty="0"/>
          </a:p>
        </p:txBody>
      </p:sp>
      <p:sp>
        <p:nvSpPr>
          <p:cNvPr id="4" name="Footer Placeholder 3">
            <a:extLst>
              <a:ext uri="{FF2B5EF4-FFF2-40B4-BE49-F238E27FC236}">
                <a16:creationId xmlns:a16="http://schemas.microsoft.com/office/drawing/2014/main" id="{CF9004C2-235C-49C3-B520-265208965BC4}"/>
              </a:ext>
            </a:extLst>
          </p:cNvPr>
          <p:cNvSpPr>
            <a:spLocks noGrp="1"/>
          </p:cNvSpPr>
          <p:nvPr>
            <p:ph type="ftr" sz="quarter" idx="11"/>
          </p:nvPr>
        </p:nvSpPr>
        <p:spPr/>
        <p:txBody>
          <a:bodyPr/>
          <a:lstStyle/>
          <a:p>
            <a:r>
              <a:rPr lang="en-US" dirty="0"/>
              <a:t>Genesys confidential and proprietary information. Unauthorized disclosure is prohibited.</a:t>
            </a:r>
          </a:p>
        </p:txBody>
      </p:sp>
      <p:sp>
        <p:nvSpPr>
          <p:cNvPr id="5" name="Slide Number Placeholder 4">
            <a:extLst>
              <a:ext uri="{FF2B5EF4-FFF2-40B4-BE49-F238E27FC236}">
                <a16:creationId xmlns:a16="http://schemas.microsoft.com/office/drawing/2014/main" id="{D1A1A87F-13DF-4BD5-907E-5DACD525DFE7}"/>
              </a:ext>
            </a:extLst>
          </p:cNvPr>
          <p:cNvSpPr>
            <a:spLocks noGrp="1"/>
          </p:cNvSpPr>
          <p:nvPr>
            <p:ph type="sldNum" sz="quarter" idx="4"/>
          </p:nvPr>
        </p:nvSpPr>
        <p:spPr/>
        <p:txBody>
          <a:bodyPr/>
          <a:lstStyle/>
          <a:p>
            <a:fld id="{20CFEDCE-3BD6-9940-A642-E28DD407BF5F}" type="slidenum">
              <a:rPr lang="en-US" smtClean="0"/>
              <a:pPr/>
              <a:t>8</a:t>
            </a:fld>
            <a:endParaRPr lang="en-US" dirty="0"/>
          </a:p>
        </p:txBody>
      </p:sp>
    </p:spTree>
    <p:extLst>
      <p:ext uri="{BB962C8B-B14F-4D97-AF65-F5344CB8AC3E}">
        <p14:creationId xmlns:p14="http://schemas.microsoft.com/office/powerpoint/2010/main" val="13866317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9990BD-9030-42C6-A10A-30C69CADD6A9}"/>
              </a:ext>
            </a:extLst>
          </p:cNvPr>
          <p:cNvSpPr>
            <a:spLocks noGrp="1"/>
          </p:cNvSpPr>
          <p:nvPr>
            <p:ph type="title"/>
          </p:nvPr>
        </p:nvSpPr>
        <p:spPr/>
        <p:txBody>
          <a:bodyPr/>
          <a:lstStyle/>
          <a:p>
            <a:r>
              <a:rPr lang="en-US" dirty="0"/>
              <a:t>Organizational Readiness Self-Assessment</a:t>
            </a:r>
          </a:p>
        </p:txBody>
      </p:sp>
      <p:sp>
        <p:nvSpPr>
          <p:cNvPr id="3" name="Content Placeholder 2">
            <a:extLst>
              <a:ext uri="{FF2B5EF4-FFF2-40B4-BE49-F238E27FC236}">
                <a16:creationId xmlns:a16="http://schemas.microsoft.com/office/drawing/2014/main" id="{2D9D303F-4124-4042-9941-1BB53456BE00}"/>
              </a:ext>
            </a:extLst>
          </p:cNvPr>
          <p:cNvSpPr>
            <a:spLocks noGrp="1"/>
          </p:cNvSpPr>
          <p:nvPr>
            <p:ph idx="1"/>
          </p:nvPr>
        </p:nvSpPr>
        <p:spPr/>
        <p:txBody>
          <a:bodyPr/>
          <a:lstStyle/>
          <a:p>
            <a:r>
              <a:rPr lang="en-US" dirty="0"/>
              <a:t>Assessment</a:t>
            </a:r>
          </a:p>
          <a:p>
            <a:pPr lvl="1"/>
            <a:r>
              <a:rPr lang="en-US" dirty="0"/>
              <a:t>Identify Barrier Points and Prioritize</a:t>
            </a:r>
          </a:p>
          <a:p>
            <a:pPr lvl="2"/>
            <a:r>
              <a:rPr lang="en-US" dirty="0"/>
              <a:t>A score of 4 or less indicates the organization is not fully prepared and should spend efforts to amend</a:t>
            </a:r>
          </a:p>
          <a:p>
            <a:pPr lvl="3"/>
            <a:r>
              <a:rPr lang="en-US" dirty="0"/>
              <a:t>Overall Readiness</a:t>
            </a:r>
          </a:p>
          <a:p>
            <a:pPr lvl="3"/>
            <a:r>
              <a:rPr lang="en-US" dirty="0"/>
              <a:t>Component</a:t>
            </a:r>
          </a:p>
          <a:p>
            <a:pPr lvl="3"/>
            <a:r>
              <a:rPr lang="en-US" dirty="0"/>
              <a:t>Questions</a:t>
            </a:r>
          </a:p>
        </p:txBody>
      </p:sp>
      <p:sp>
        <p:nvSpPr>
          <p:cNvPr id="4" name="Footer Placeholder 3">
            <a:extLst>
              <a:ext uri="{FF2B5EF4-FFF2-40B4-BE49-F238E27FC236}">
                <a16:creationId xmlns:a16="http://schemas.microsoft.com/office/drawing/2014/main" id="{8FBF8B9E-6916-47B5-A30A-5D50E47FC8AC}"/>
              </a:ext>
            </a:extLst>
          </p:cNvPr>
          <p:cNvSpPr>
            <a:spLocks noGrp="1"/>
          </p:cNvSpPr>
          <p:nvPr>
            <p:ph type="ftr" sz="quarter" idx="11"/>
          </p:nvPr>
        </p:nvSpPr>
        <p:spPr/>
        <p:txBody>
          <a:bodyPr/>
          <a:lstStyle/>
          <a:p>
            <a:r>
              <a:rPr lang="en-US" dirty="0"/>
              <a:t>Genesys confidential and proprietary information. Unauthorized disclosure is prohibited.</a:t>
            </a:r>
          </a:p>
        </p:txBody>
      </p:sp>
      <p:sp>
        <p:nvSpPr>
          <p:cNvPr id="5" name="Slide Number Placeholder 4">
            <a:extLst>
              <a:ext uri="{FF2B5EF4-FFF2-40B4-BE49-F238E27FC236}">
                <a16:creationId xmlns:a16="http://schemas.microsoft.com/office/drawing/2014/main" id="{19CDE778-39B2-4FF5-824C-E8FDD333F54E}"/>
              </a:ext>
            </a:extLst>
          </p:cNvPr>
          <p:cNvSpPr>
            <a:spLocks noGrp="1"/>
          </p:cNvSpPr>
          <p:nvPr>
            <p:ph type="sldNum" sz="quarter" idx="4"/>
          </p:nvPr>
        </p:nvSpPr>
        <p:spPr/>
        <p:txBody>
          <a:bodyPr/>
          <a:lstStyle/>
          <a:p>
            <a:fld id="{20CFEDCE-3BD6-9940-A642-E28DD407BF5F}" type="slidenum">
              <a:rPr lang="en-US" smtClean="0"/>
              <a:pPr/>
              <a:t>9</a:t>
            </a:fld>
            <a:endParaRPr lang="en-US" dirty="0"/>
          </a:p>
        </p:txBody>
      </p:sp>
      <p:graphicFrame>
        <p:nvGraphicFramePr>
          <p:cNvPr id="7" name="Content Placeholder 5">
            <a:extLst>
              <a:ext uri="{FF2B5EF4-FFF2-40B4-BE49-F238E27FC236}">
                <a16:creationId xmlns:a16="http://schemas.microsoft.com/office/drawing/2014/main" id="{C0C38D7D-AFFF-42CF-9E79-82D590E4B723}"/>
              </a:ext>
            </a:extLst>
          </p:cNvPr>
          <p:cNvGraphicFramePr>
            <a:graphicFrameLocks/>
          </p:cNvGraphicFramePr>
          <p:nvPr>
            <p:extLst/>
          </p:nvPr>
        </p:nvGraphicFramePr>
        <p:xfrm>
          <a:off x="338400" y="2817565"/>
          <a:ext cx="8512175" cy="1642096"/>
        </p:xfrm>
        <a:graphic>
          <a:graphicData uri="http://schemas.openxmlformats.org/drawingml/2006/table">
            <a:tbl>
              <a:tblPr firstRow="1" bandRow="1">
                <a:tableStyleId>{7DF18680-E054-41AD-8BC1-D1AEF772440D}</a:tableStyleId>
              </a:tblPr>
              <a:tblGrid>
                <a:gridCol w="413067">
                  <a:extLst>
                    <a:ext uri="{9D8B030D-6E8A-4147-A177-3AD203B41FA5}">
                      <a16:colId xmlns:a16="http://schemas.microsoft.com/office/drawing/2014/main" val="2905093392"/>
                    </a:ext>
                  </a:extLst>
                </a:gridCol>
                <a:gridCol w="665480">
                  <a:extLst>
                    <a:ext uri="{9D8B030D-6E8A-4147-A177-3AD203B41FA5}">
                      <a16:colId xmlns:a16="http://schemas.microsoft.com/office/drawing/2014/main" val="3614985686"/>
                    </a:ext>
                  </a:extLst>
                </a:gridCol>
                <a:gridCol w="3165793">
                  <a:extLst>
                    <a:ext uri="{9D8B030D-6E8A-4147-A177-3AD203B41FA5}">
                      <a16:colId xmlns:a16="http://schemas.microsoft.com/office/drawing/2014/main" val="2317352116"/>
                    </a:ext>
                  </a:extLst>
                </a:gridCol>
                <a:gridCol w="678180">
                  <a:extLst>
                    <a:ext uri="{9D8B030D-6E8A-4147-A177-3AD203B41FA5}">
                      <a16:colId xmlns:a16="http://schemas.microsoft.com/office/drawing/2014/main" val="135835137"/>
                    </a:ext>
                  </a:extLst>
                </a:gridCol>
                <a:gridCol w="3589655">
                  <a:extLst>
                    <a:ext uri="{9D8B030D-6E8A-4147-A177-3AD203B41FA5}">
                      <a16:colId xmlns:a16="http://schemas.microsoft.com/office/drawing/2014/main" val="4151219467"/>
                    </a:ext>
                  </a:extLst>
                </a:gridCol>
              </a:tblGrid>
              <a:tr h="240652">
                <a:tc>
                  <a:txBody>
                    <a:bodyPr/>
                    <a:lstStyle/>
                    <a:p>
                      <a:pPr marL="0" algn="ctr" rtl="0" eaLnBrk="1" fontAlgn="ctr" latinLnBrk="0" hangingPunct="1">
                        <a:spcBef>
                          <a:spcPts val="0"/>
                        </a:spcBef>
                        <a:spcAft>
                          <a:spcPts val="0"/>
                        </a:spcAft>
                      </a:pPr>
                      <a:r>
                        <a:rPr lang="en-US" sz="700" b="1" i="0" u="none" strike="noStrike" kern="1200" dirty="0">
                          <a:solidFill>
                            <a:srgbClr val="FFFFFF"/>
                          </a:solidFill>
                          <a:effectLst/>
                          <a:latin typeface="Calibri" panose="020F0502020204030204" pitchFamily="34" charset="0"/>
                        </a:rPr>
                        <a:t>Index</a:t>
                      </a:r>
                      <a:endParaRPr lang="en-US" sz="1200" b="0" i="0" u="none" strike="noStrike" dirty="0">
                        <a:effectLst/>
                        <a:latin typeface="Arial" panose="020B0604020202020204" pitchFamily="34" charset="0"/>
                      </a:endParaRPr>
                    </a:p>
                  </a:txBody>
                  <a:tcPr anchor="ctr"/>
                </a:tc>
                <a:tc>
                  <a:txBody>
                    <a:bodyPr/>
                    <a:lstStyle/>
                    <a:p>
                      <a:pPr marL="0" algn="ctr" rtl="0" eaLnBrk="1" fontAlgn="ctr" latinLnBrk="0" hangingPunct="1">
                        <a:spcBef>
                          <a:spcPts val="0"/>
                        </a:spcBef>
                        <a:spcAft>
                          <a:spcPts val="0"/>
                        </a:spcAft>
                      </a:pPr>
                      <a:r>
                        <a:rPr lang="en-US" sz="700" b="1" i="0" u="none" strike="noStrike" kern="1200" dirty="0">
                          <a:solidFill>
                            <a:srgbClr val="FFFFFF"/>
                          </a:solidFill>
                          <a:effectLst/>
                          <a:latin typeface="Calibri" panose="020F0502020204030204" pitchFamily="34" charset="0"/>
                        </a:rPr>
                        <a:t>Status</a:t>
                      </a:r>
                      <a:endParaRPr lang="en-US" sz="1200" b="0" i="0" u="none" strike="noStrike" dirty="0">
                        <a:effectLst/>
                        <a:latin typeface="Arial" panose="020B0604020202020204" pitchFamily="34" charset="0"/>
                      </a:endParaRPr>
                    </a:p>
                  </a:txBody>
                  <a:tcPr anchor="ctr"/>
                </a:tc>
                <a:tc>
                  <a:txBody>
                    <a:bodyPr/>
                    <a:lstStyle/>
                    <a:p>
                      <a:pPr marL="0" algn="l" rtl="0" eaLnBrk="1" fontAlgn="ctr" latinLnBrk="0" hangingPunct="1">
                        <a:spcBef>
                          <a:spcPts val="0"/>
                        </a:spcBef>
                        <a:spcAft>
                          <a:spcPts val="0"/>
                        </a:spcAft>
                      </a:pPr>
                      <a:r>
                        <a:rPr lang="en-US" sz="700" b="1" i="0" u="none" strike="noStrike" kern="1200" dirty="0">
                          <a:solidFill>
                            <a:srgbClr val="FFFFFF"/>
                          </a:solidFill>
                          <a:effectLst/>
                          <a:latin typeface="Calibri" panose="020F0502020204030204" pitchFamily="34" charset="0"/>
                        </a:rPr>
                        <a:t>Description</a:t>
                      </a:r>
                      <a:endParaRPr lang="en-US" sz="1200" b="0" i="0" u="none" strike="noStrike" dirty="0">
                        <a:effectLst/>
                        <a:latin typeface="Arial" panose="020B0604020202020204" pitchFamily="34" charset="0"/>
                      </a:endParaRPr>
                    </a:p>
                  </a:txBody>
                  <a:tcPr anchor="ctr"/>
                </a:tc>
                <a:tc>
                  <a:txBody>
                    <a:bodyPr/>
                    <a:lstStyle/>
                    <a:p>
                      <a:pPr marL="0" algn="ctr" rtl="0" eaLnBrk="1" fontAlgn="ctr" latinLnBrk="0" hangingPunct="1">
                        <a:spcBef>
                          <a:spcPts val="0"/>
                        </a:spcBef>
                        <a:spcAft>
                          <a:spcPts val="0"/>
                        </a:spcAft>
                      </a:pPr>
                      <a:r>
                        <a:rPr lang="en-US" sz="700" b="1" i="0" u="none" strike="noStrike" kern="1200" dirty="0">
                          <a:solidFill>
                            <a:srgbClr val="FFFFFF"/>
                          </a:solidFill>
                          <a:effectLst/>
                          <a:latin typeface="Calibri" panose="020F0502020204030204" pitchFamily="34" charset="0"/>
                        </a:rPr>
                        <a:t>Evaluation</a:t>
                      </a:r>
                      <a:endParaRPr lang="en-US" sz="1200" b="0" i="0" u="none" strike="noStrike" dirty="0">
                        <a:effectLst/>
                        <a:latin typeface="Arial" panose="020B0604020202020204" pitchFamily="34" charset="0"/>
                      </a:endParaRPr>
                    </a:p>
                  </a:txBody>
                  <a:tcPr anchor="ctr"/>
                </a:tc>
                <a:tc>
                  <a:txBody>
                    <a:bodyPr/>
                    <a:lstStyle/>
                    <a:p>
                      <a:pPr marL="0" algn="l" rtl="0" eaLnBrk="1" fontAlgn="ctr" latinLnBrk="0" hangingPunct="1">
                        <a:spcBef>
                          <a:spcPts val="0"/>
                        </a:spcBef>
                        <a:spcAft>
                          <a:spcPts val="0"/>
                        </a:spcAft>
                      </a:pPr>
                      <a:r>
                        <a:rPr lang="en-US" sz="700" b="1" i="0" u="none" strike="noStrike" kern="1200" dirty="0">
                          <a:solidFill>
                            <a:srgbClr val="FFFFFF"/>
                          </a:solidFill>
                          <a:effectLst/>
                          <a:latin typeface="Calibri" panose="020F0502020204030204" pitchFamily="34" charset="0"/>
                        </a:rPr>
                        <a:t>Explanation</a:t>
                      </a:r>
                      <a:endParaRPr lang="en-US" sz="1200" b="0" i="0" u="none" strike="noStrike" dirty="0">
                        <a:effectLst/>
                        <a:latin typeface="Arial" panose="020B0604020202020204" pitchFamily="34" charset="0"/>
                      </a:endParaRPr>
                    </a:p>
                  </a:txBody>
                  <a:tcPr anchor="ctr"/>
                </a:tc>
                <a:extLst>
                  <a:ext uri="{0D108BD9-81ED-4DB2-BD59-A6C34878D82A}">
                    <a16:rowId xmlns:a16="http://schemas.microsoft.com/office/drawing/2014/main" val="587715895"/>
                  </a:ext>
                </a:extLst>
              </a:tr>
              <a:tr h="233574">
                <a:tc>
                  <a:txBody>
                    <a:bodyPr/>
                    <a:lstStyle/>
                    <a:p>
                      <a:pPr marL="0" algn="ctr" rtl="0" eaLnBrk="1" fontAlgn="ctr" latinLnBrk="0" hangingPunct="1">
                        <a:spcBef>
                          <a:spcPts val="0"/>
                        </a:spcBef>
                        <a:spcAft>
                          <a:spcPts val="0"/>
                        </a:spcAft>
                      </a:pPr>
                      <a:r>
                        <a:rPr lang="en-US" sz="700" b="0" i="0" u="none" strike="noStrike" kern="1200" dirty="0">
                          <a:solidFill>
                            <a:srgbClr val="000000"/>
                          </a:solidFill>
                          <a:effectLst/>
                          <a:latin typeface="Calibri" panose="020F0502020204030204" pitchFamily="34" charset="0"/>
                        </a:rPr>
                        <a:t>1</a:t>
                      </a:r>
                      <a:endParaRPr lang="en-US" sz="1200" b="0" i="0" u="none" strike="noStrike" dirty="0">
                        <a:effectLst/>
                        <a:latin typeface="Arial" panose="020B0604020202020204" pitchFamily="34" charset="0"/>
                      </a:endParaRPr>
                    </a:p>
                  </a:txBody>
                  <a:tcPr anchor="ctr"/>
                </a:tc>
                <a:tc>
                  <a:txBody>
                    <a:bodyPr/>
                    <a:lstStyle/>
                    <a:p>
                      <a:pPr marL="0" algn="ctr" rtl="0" eaLnBrk="1" fontAlgn="ctr" latinLnBrk="0" hangingPunct="1">
                        <a:spcBef>
                          <a:spcPts val="0"/>
                        </a:spcBef>
                        <a:spcAft>
                          <a:spcPts val="0"/>
                        </a:spcAft>
                      </a:pPr>
                      <a:r>
                        <a:rPr lang="en-US" sz="700" b="0" i="0" u="none" strike="noStrike" kern="1200" dirty="0">
                          <a:solidFill>
                            <a:srgbClr val="000000"/>
                          </a:solidFill>
                          <a:effectLst/>
                          <a:latin typeface="Calibri" panose="020F0502020204030204" pitchFamily="34" charset="0"/>
                        </a:rPr>
                        <a:t>Not Ready</a:t>
                      </a:r>
                      <a:endParaRPr lang="en-US" sz="1200" b="0" i="0" u="none" strike="noStrike" dirty="0">
                        <a:effectLst/>
                        <a:latin typeface="Arial" panose="020B0604020202020204" pitchFamily="34" charset="0"/>
                      </a:endParaRPr>
                    </a:p>
                  </a:txBody>
                  <a:tcPr anchor="ctr"/>
                </a:tc>
                <a:tc>
                  <a:txBody>
                    <a:bodyPr/>
                    <a:lstStyle/>
                    <a:p>
                      <a:pPr marL="0" algn="l" rtl="0" eaLnBrk="1" fontAlgn="ctr" latinLnBrk="0" hangingPunct="1">
                        <a:spcBef>
                          <a:spcPts val="0"/>
                        </a:spcBef>
                        <a:spcAft>
                          <a:spcPts val="0"/>
                        </a:spcAft>
                      </a:pPr>
                      <a:r>
                        <a:rPr lang="en-US" sz="700" b="0" i="0" u="none" strike="noStrike" kern="1200" dirty="0">
                          <a:solidFill>
                            <a:srgbClr val="000000"/>
                          </a:solidFill>
                          <a:effectLst/>
                          <a:latin typeface="Calibri" panose="020F0502020204030204" pitchFamily="34" charset="0"/>
                        </a:rPr>
                        <a:t>Hoping for the best or unaware of the need for preparation</a:t>
                      </a:r>
                      <a:endParaRPr lang="en-US" sz="1200" b="0" i="0" u="none" strike="noStrike" dirty="0">
                        <a:effectLst/>
                        <a:latin typeface="Arial" panose="020B0604020202020204" pitchFamily="34" charset="0"/>
                      </a:endParaRPr>
                    </a:p>
                  </a:txBody>
                  <a:tcPr anchor="ctr"/>
                </a:tc>
                <a:tc>
                  <a:txBody>
                    <a:bodyPr/>
                    <a:lstStyle/>
                    <a:p>
                      <a:pPr marL="0" algn="ctr" rtl="0" eaLnBrk="1" fontAlgn="ctr" latinLnBrk="0" hangingPunct="1">
                        <a:spcBef>
                          <a:spcPts val="0"/>
                        </a:spcBef>
                        <a:spcAft>
                          <a:spcPts val="0"/>
                        </a:spcAft>
                      </a:pPr>
                      <a:r>
                        <a:rPr lang="en-US" sz="700" b="0" i="0" u="none" strike="noStrike" kern="1200" dirty="0">
                          <a:solidFill>
                            <a:srgbClr val="000000"/>
                          </a:solidFill>
                          <a:effectLst/>
                          <a:latin typeface="Calibri" panose="020F0502020204030204" pitchFamily="34" charset="0"/>
                        </a:rPr>
                        <a:t>Focus Efforts</a:t>
                      </a:r>
                      <a:endParaRPr lang="en-US" sz="1200" b="0" i="0" u="none" strike="noStrike" dirty="0">
                        <a:effectLst/>
                        <a:latin typeface="Arial" panose="020B0604020202020204" pitchFamily="34" charset="0"/>
                      </a:endParaRPr>
                    </a:p>
                  </a:txBody>
                  <a:tcPr anchor="ctr"/>
                </a:tc>
                <a:tc>
                  <a:txBody>
                    <a:bodyPr/>
                    <a:lstStyle/>
                    <a:p>
                      <a:pPr marL="0" marR="0" indent="0" algn="l" rtl="0" eaLnBrk="1" fontAlgn="auto" latinLnBrk="0" hangingPunct="1">
                        <a:spcBef>
                          <a:spcPts val="0"/>
                        </a:spcBef>
                        <a:spcAft>
                          <a:spcPts val="0"/>
                        </a:spcAft>
                      </a:pPr>
                      <a:r>
                        <a:rPr lang="en-US" sz="700" b="0" i="0" u="none" strike="noStrike" kern="1200" spc="0" baseline="0" dirty="0">
                          <a:ln>
                            <a:noFill/>
                          </a:ln>
                          <a:solidFill>
                            <a:srgbClr val="000000"/>
                          </a:solidFill>
                          <a:effectLst/>
                          <a:latin typeface="Calibri" panose="020F0502020204030204" pitchFamily="34" charset="0"/>
                        </a:rPr>
                        <a:t>The organization is not fully prepared and should spend efforts to amend as soon as possible</a:t>
                      </a:r>
                      <a:endParaRPr lang="en-US" sz="1200" b="0" i="0" u="none" strike="noStrike" dirty="0">
                        <a:effectLst/>
                        <a:latin typeface="Arial" panose="020B0604020202020204" pitchFamily="34" charset="0"/>
                      </a:endParaRPr>
                    </a:p>
                  </a:txBody>
                  <a:tcPr anchor="ctr"/>
                </a:tc>
                <a:extLst>
                  <a:ext uri="{0D108BD9-81ED-4DB2-BD59-A6C34878D82A}">
                    <a16:rowId xmlns:a16="http://schemas.microsoft.com/office/drawing/2014/main" val="1106125784"/>
                  </a:ext>
                </a:extLst>
              </a:tr>
              <a:tr h="233574">
                <a:tc>
                  <a:txBody>
                    <a:bodyPr/>
                    <a:lstStyle/>
                    <a:p>
                      <a:pPr marL="0" algn="ctr" rtl="0" eaLnBrk="1" fontAlgn="ctr" latinLnBrk="0" hangingPunct="1">
                        <a:spcBef>
                          <a:spcPts val="0"/>
                        </a:spcBef>
                        <a:spcAft>
                          <a:spcPts val="0"/>
                        </a:spcAft>
                      </a:pPr>
                      <a:r>
                        <a:rPr lang="en-US" sz="700" b="0" i="0" u="none" strike="noStrike" kern="1200" dirty="0">
                          <a:solidFill>
                            <a:srgbClr val="000000"/>
                          </a:solidFill>
                          <a:effectLst/>
                          <a:latin typeface="Calibri" panose="020F0502020204030204" pitchFamily="34" charset="0"/>
                        </a:rPr>
                        <a:t>2</a:t>
                      </a:r>
                      <a:endParaRPr lang="en-US" sz="1200" b="0" i="0" u="none" strike="noStrike" dirty="0">
                        <a:effectLst/>
                        <a:latin typeface="Arial" panose="020B0604020202020204" pitchFamily="34" charset="0"/>
                      </a:endParaRPr>
                    </a:p>
                  </a:txBody>
                  <a:tcPr anchor="ctr"/>
                </a:tc>
                <a:tc>
                  <a:txBody>
                    <a:bodyPr/>
                    <a:lstStyle/>
                    <a:p>
                      <a:pPr marL="0" algn="ctr" rtl="0" eaLnBrk="1" fontAlgn="ctr" latinLnBrk="0" hangingPunct="1">
                        <a:spcBef>
                          <a:spcPts val="0"/>
                        </a:spcBef>
                        <a:spcAft>
                          <a:spcPts val="0"/>
                        </a:spcAft>
                      </a:pPr>
                      <a:r>
                        <a:rPr lang="en-US" sz="700" b="0" i="0" u="none" strike="noStrike" kern="1200" dirty="0">
                          <a:solidFill>
                            <a:srgbClr val="000000"/>
                          </a:solidFill>
                          <a:effectLst/>
                          <a:latin typeface="Calibri" panose="020F0502020204030204" pitchFamily="34" charset="0"/>
                        </a:rPr>
                        <a:t>Reactionary</a:t>
                      </a:r>
                      <a:endParaRPr lang="en-US" sz="1200" b="0" i="0" u="none" strike="noStrike" dirty="0">
                        <a:effectLst/>
                        <a:latin typeface="Arial" panose="020B0604020202020204" pitchFamily="34" charset="0"/>
                      </a:endParaRPr>
                    </a:p>
                  </a:txBody>
                  <a:tcPr anchor="ctr"/>
                </a:tc>
                <a:tc>
                  <a:txBody>
                    <a:bodyPr/>
                    <a:lstStyle/>
                    <a:p>
                      <a:pPr marL="0" algn="l" rtl="0" eaLnBrk="1" fontAlgn="ctr" latinLnBrk="0" hangingPunct="1">
                        <a:spcBef>
                          <a:spcPts val="0"/>
                        </a:spcBef>
                        <a:spcAft>
                          <a:spcPts val="0"/>
                        </a:spcAft>
                      </a:pPr>
                      <a:r>
                        <a:rPr lang="en-US" sz="700" b="0" i="0" u="none" strike="noStrike" kern="1200" dirty="0">
                          <a:solidFill>
                            <a:srgbClr val="000000"/>
                          </a:solidFill>
                          <a:effectLst/>
                          <a:latin typeface="Calibri" panose="020F0502020204030204" pitchFamily="34" charset="0"/>
                        </a:rPr>
                        <a:t>React to whatever happens, when it happens</a:t>
                      </a:r>
                      <a:endParaRPr lang="en-US" sz="1200" b="0" i="0" u="none" strike="noStrike" dirty="0">
                        <a:effectLst/>
                        <a:latin typeface="Arial" panose="020B0604020202020204" pitchFamily="34" charset="0"/>
                      </a:endParaRPr>
                    </a:p>
                  </a:txBody>
                  <a:tcPr anchor="ctr"/>
                </a:tc>
                <a:tc>
                  <a:txBody>
                    <a:bodyPr/>
                    <a:lstStyle/>
                    <a:p>
                      <a:pPr marL="0" algn="ctr" rtl="0" eaLnBrk="1" fontAlgn="ctr" latinLnBrk="0" hangingPunct="1">
                        <a:spcBef>
                          <a:spcPts val="0"/>
                        </a:spcBef>
                        <a:spcAft>
                          <a:spcPts val="0"/>
                        </a:spcAft>
                      </a:pPr>
                      <a:r>
                        <a:rPr lang="en-US" sz="700" b="0" i="0" u="none" strike="noStrike" kern="1200" spc="0" baseline="0" dirty="0">
                          <a:ln>
                            <a:noFill/>
                          </a:ln>
                          <a:solidFill>
                            <a:srgbClr val="000000"/>
                          </a:solidFill>
                          <a:effectLst/>
                          <a:latin typeface="Calibri" panose="020F0502020204030204" pitchFamily="34" charset="0"/>
                        </a:rPr>
                        <a:t>Focus Efforts</a:t>
                      </a:r>
                      <a:endParaRPr lang="en-US" sz="1200" b="0" i="0" u="none" strike="noStrike" dirty="0">
                        <a:effectLst/>
                        <a:latin typeface="Arial" panose="020B0604020202020204" pitchFamily="34" charset="0"/>
                      </a:endParaRPr>
                    </a:p>
                  </a:txBody>
                  <a:tcPr anchor="ctr"/>
                </a:tc>
                <a:tc>
                  <a:txBody>
                    <a:bodyPr/>
                    <a:lstStyle/>
                    <a:p>
                      <a:pPr marL="0" marR="0" indent="0" algn="l" rtl="0" eaLnBrk="1" fontAlgn="auto" latinLnBrk="0" hangingPunct="1">
                        <a:spcBef>
                          <a:spcPts val="0"/>
                        </a:spcBef>
                        <a:spcAft>
                          <a:spcPts val="0"/>
                        </a:spcAft>
                      </a:pPr>
                      <a:r>
                        <a:rPr lang="en-US" sz="700" b="0" i="0" u="none" strike="noStrike" kern="1200" spc="0" baseline="0" dirty="0">
                          <a:ln>
                            <a:noFill/>
                          </a:ln>
                          <a:solidFill>
                            <a:srgbClr val="000000"/>
                          </a:solidFill>
                          <a:effectLst/>
                          <a:latin typeface="Calibri" panose="020F0502020204030204" pitchFamily="34" charset="0"/>
                        </a:rPr>
                        <a:t>The organization is not fully prepared and should spend efforts to amend as soon as possible</a:t>
                      </a:r>
                      <a:endParaRPr lang="en-US" sz="1200" b="0" i="0" u="none" strike="noStrike" dirty="0">
                        <a:effectLst/>
                        <a:latin typeface="Arial" panose="020B0604020202020204" pitchFamily="34" charset="0"/>
                      </a:endParaRPr>
                    </a:p>
                  </a:txBody>
                  <a:tcPr anchor="ctr"/>
                </a:tc>
                <a:extLst>
                  <a:ext uri="{0D108BD9-81ED-4DB2-BD59-A6C34878D82A}">
                    <a16:rowId xmlns:a16="http://schemas.microsoft.com/office/drawing/2014/main" val="2710331303"/>
                  </a:ext>
                </a:extLst>
              </a:tr>
              <a:tr h="233574">
                <a:tc>
                  <a:txBody>
                    <a:bodyPr/>
                    <a:lstStyle/>
                    <a:p>
                      <a:pPr marL="0" algn="ctr" rtl="0" eaLnBrk="1" fontAlgn="ctr" latinLnBrk="0" hangingPunct="1">
                        <a:spcBef>
                          <a:spcPts val="0"/>
                        </a:spcBef>
                        <a:spcAft>
                          <a:spcPts val="0"/>
                        </a:spcAft>
                      </a:pPr>
                      <a:r>
                        <a:rPr lang="en-US" sz="700" b="0" i="0" u="none" strike="noStrike" kern="1200" dirty="0">
                          <a:solidFill>
                            <a:srgbClr val="000000"/>
                          </a:solidFill>
                          <a:effectLst/>
                          <a:latin typeface="Calibri" panose="020F0502020204030204" pitchFamily="34" charset="0"/>
                        </a:rPr>
                        <a:t>3</a:t>
                      </a:r>
                      <a:endParaRPr lang="en-US" sz="1200" b="0" i="0" u="none" strike="noStrike" dirty="0">
                        <a:effectLst/>
                        <a:latin typeface="Arial" panose="020B0604020202020204" pitchFamily="34" charset="0"/>
                      </a:endParaRPr>
                    </a:p>
                  </a:txBody>
                  <a:tcPr anchor="ctr"/>
                </a:tc>
                <a:tc>
                  <a:txBody>
                    <a:bodyPr/>
                    <a:lstStyle/>
                    <a:p>
                      <a:pPr marL="0" algn="ctr" rtl="0" eaLnBrk="1" fontAlgn="ctr" latinLnBrk="0" hangingPunct="1">
                        <a:spcBef>
                          <a:spcPts val="0"/>
                        </a:spcBef>
                        <a:spcAft>
                          <a:spcPts val="0"/>
                        </a:spcAft>
                      </a:pPr>
                      <a:r>
                        <a:rPr lang="en-US" sz="700" b="0" i="0" u="none" strike="noStrike" kern="1200" dirty="0">
                          <a:solidFill>
                            <a:srgbClr val="000000"/>
                          </a:solidFill>
                          <a:effectLst/>
                          <a:latin typeface="Calibri" panose="020F0502020204030204" pitchFamily="34" charset="0"/>
                        </a:rPr>
                        <a:t>Introductory</a:t>
                      </a:r>
                      <a:endParaRPr lang="en-US" sz="1200" b="0" i="0" u="none" strike="noStrike" dirty="0">
                        <a:effectLst/>
                        <a:latin typeface="Arial" panose="020B0604020202020204" pitchFamily="34" charset="0"/>
                      </a:endParaRPr>
                    </a:p>
                  </a:txBody>
                  <a:tcPr anchor="ctr"/>
                </a:tc>
                <a:tc>
                  <a:txBody>
                    <a:bodyPr/>
                    <a:lstStyle/>
                    <a:p>
                      <a:pPr marL="0" algn="l" rtl="0" eaLnBrk="1" fontAlgn="ctr" latinLnBrk="0" hangingPunct="1">
                        <a:spcBef>
                          <a:spcPts val="0"/>
                        </a:spcBef>
                        <a:spcAft>
                          <a:spcPts val="0"/>
                        </a:spcAft>
                      </a:pPr>
                      <a:r>
                        <a:rPr lang="en-US" sz="700" b="0" i="0" u="none" strike="noStrike" kern="1200" dirty="0">
                          <a:solidFill>
                            <a:srgbClr val="000000"/>
                          </a:solidFill>
                          <a:effectLst/>
                          <a:latin typeface="Calibri" panose="020F0502020204030204" pitchFamily="34" charset="0"/>
                        </a:rPr>
                        <a:t>Early efforts, working through gaps holding us back</a:t>
                      </a:r>
                      <a:endParaRPr lang="en-US" sz="1200" b="0" i="0" u="none" strike="noStrike" dirty="0">
                        <a:effectLst/>
                        <a:latin typeface="Arial" panose="020B0604020202020204" pitchFamily="34" charset="0"/>
                      </a:endParaRPr>
                    </a:p>
                  </a:txBody>
                  <a:tcPr anchor="ctr"/>
                </a:tc>
                <a:tc>
                  <a:txBody>
                    <a:bodyPr/>
                    <a:lstStyle/>
                    <a:p>
                      <a:pPr marL="0" algn="ctr" rtl="0" eaLnBrk="1" fontAlgn="ctr" latinLnBrk="0" hangingPunct="1">
                        <a:spcBef>
                          <a:spcPts val="0"/>
                        </a:spcBef>
                        <a:spcAft>
                          <a:spcPts val="0"/>
                        </a:spcAft>
                      </a:pPr>
                      <a:r>
                        <a:rPr lang="en-US" sz="700" b="0" i="0" u="none" strike="noStrike" kern="1200" spc="0" baseline="0" dirty="0">
                          <a:ln>
                            <a:noFill/>
                          </a:ln>
                          <a:solidFill>
                            <a:srgbClr val="000000"/>
                          </a:solidFill>
                          <a:effectLst/>
                          <a:latin typeface="Calibri" panose="020F0502020204030204" pitchFamily="34" charset="0"/>
                        </a:rPr>
                        <a:t>Focus Efforts</a:t>
                      </a:r>
                      <a:endParaRPr lang="en-US" sz="1200" b="0" i="0" u="none" strike="noStrike" dirty="0">
                        <a:effectLst/>
                        <a:latin typeface="Arial" panose="020B0604020202020204" pitchFamily="34" charset="0"/>
                      </a:endParaRPr>
                    </a:p>
                  </a:txBody>
                  <a:tcPr anchor="ctr"/>
                </a:tc>
                <a:tc>
                  <a:txBody>
                    <a:bodyPr/>
                    <a:lstStyle/>
                    <a:p>
                      <a:pPr marL="0" marR="0" indent="0" algn="l" rtl="0" eaLnBrk="1" fontAlgn="auto" latinLnBrk="0" hangingPunct="1">
                        <a:spcBef>
                          <a:spcPts val="0"/>
                        </a:spcBef>
                        <a:spcAft>
                          <a:spcPts val="0"/>
                        </a:spcAft>
                      </a:pPr>
                      <a:r>
                        <a:rPr lang="en-US" sz="700" b="0" i="0" u="none" strike="noStrike" kern="1200" spc="0" baseline="0" dirty="0">
                          <a:ln>
                            <a:noFill/>
                          </a:ln>
                          <a:solidFill>
                            <a:srgbClr val="000000"/>
                          </a:solidFill>
                          <a:effectLst/>
                          <a:latin typeface="Calibri" panose="020F0502020204030204" pitchFamily="34" charset="0"/>
                        </a:rPr>
                        <a:t>The organization is not fully prepared and should spend efforts to amend as soon as possible</a:t>
                      </a:r>
                      <a:endParaRPr lang="en-US" sz="1200" b="0" i="0" u="none" strike="noStrike" dirty="0">
                        <a:effectLst/>
                        <a:latin typeface="Arial" panose="020B0604020202020204" pitchFamily="34" charset="0"/>
                      </a:endParaRPr>
                    </a:p>
                  </a:txBody>
                  <a:tcPr anchor="ctr"/>
                </a:tc>
                <a:extLst>
                  <a:ext uri="{0D108BD9-81ED-4DB2-BD59-A6C34878D82A}">
                    <a16:rowId xmlns:a16="http://schemas.microsoft.com/office/drawing/2014/main" val="1610475508"/>
                  </a:ext>
                </a:extLst>
              </a:tr>
              <a:tr h="233574">
                <a:tc>
                  <a:txBody>
                    <a:bodyPr/>
                    <a:lstStyle/>
                    <a:p>
                      <a:pPr marL="0" algn="ctr" rtl="0" eaLnBrk="1" fontAlgn="ctr" latinLnBrk="0" hangingPunct="1">
                        <a:spcBef>
                          <a:spcPts val="0"/>
                        </a:spcBef>
                        <a:spcAft>
                          <a:spcPts val="0"/>
                        </a:spcAft>
                      </a:pPr>
                      <a:r>
                        <a:rPr lang="en-US" sz="700" b="0" i="0" u="none" strike="noStrike" kern="1200" dirty="0">
                          <a:solidFill>
                            <a:srgbClr val="000000"/>
                          </a:solidFill>
                          <a:effectLst/>
                          <a:latin typeface="Calibri" panose="020F0502020204030204" pitchFamily="34" charset="0"/>
                        </a:rPr>
                        <a:t>4</a:t>
                      </a:r>
                      <a:endParaRPr lang="en-US" sz="1200" b="0" i="0" u="none" strike="noStrike" dirty="0">
                        <a:effectLst/>
                        <a:latin typeface="Arial" panose="020B0604020202020204" pitchFamily="34" charset="0"/>
                      </a:endParaRPr>
                    </a:p>
                  </a:txBody>
                  <a:tcPr anchor="ctr">
                    <a:lnB w="28575" cap="flat" cmpd="sng" algn="ctr">
                      <a:solidFill>
                        <a:schemeClr val="accent1"/>
                      </a:solidFill>
                      <a:prstDash val="solid"/>
                      <a:round/>
                      <a:headEnd type="none" w="med" len="med"/>
                      <a:tailEnd type="none" w="med" len="med"/>
                    </a:lnB>
                  </a:tcPr>
                </a:tc>
                <a:tc>
                  <a:txBody>
                    <a:bodyPr/>
                    <a:lstStyle/>
                    <a:p>
                      <a:pPr marL="0" algn="ctr" rtl="0" eaLnBrk="1" fontAlgn="ctr" latinLnBrk="0" hangingPunct="1">
                        <a:spcBef>
                          <a:spcPts val="0"/>
                        </a:spcBef>
                        <a:spcAft>
                          <a:spcPts val="0"/>
                        </a:spcAft>
                      </a:pPr>
                      <a:r>
                        <a:rPr lang="en-US" sz="700" b="0" i="0" u="none" strike="noStrike" kern="1200" dirty="0">
                          <a:solidFill>
                            <a:srgbClr val="000000"/>
                          </a:solidFill>
                          <a:effectLst/>
                          <a:latin typeface="Calibri" panose="020F0502020204030204" pitchFamily="34" charset="0"/>
                        </a:rPr>
                        <a:t>Basic</a:t>
                      </a:r>
                      <a:endParaRPr lang="en-US" sz="1200" b="0" i="0" u="none" strike="noStrike" dirty="0">
                        <a:effectLst/>
                        <a:latin typeface="Arial" panose="020B0604020202020204" pitchFamily="34" charset="0"/>
                      </a:endParaRPr>
                    </a:p>
                  </a:txBody>
                  <a:tcPr anchor="ctr">
                    <a:lnB w="28575" cap="flat" cmpd="sng" algn="ctr">
                      <a:solidFill>
                        <a:schemeClr val="accent1"/>
                      </a:solidFill>
                      <a:prstDash val="solid"/>
                      <a:round/>
                      <a:headEnd type="none" w="med" len="med"/>
                      <a:tailEnd type="none" w="med" len="med"/>
                    </a:lnB>
                  </a:tcPr>
                </a:tc>
                <a:tc>
                  <a:txBody>
                    <a:bodyPr/>
                    <a:lstStyle/>
                    <a:p>
                      <a:pPr marL="0" algn="l" rtl="0" eaLnBrk="1" fontAlgn="ctr" latinLnBrk="0" hangingPunct="1">
                        <a:spcBef>
                          <a:spcPts val="0"/>
                        </a:spcBef>
                        <a:spcAft>
                          <a:spcPts val="0"/>
                        </a:spcAft>
                      </a:pPr>
                      <a:r>
                        <a:rPr lang="en-US" sz="700" b="0" i="0" u="none" strike="noStrike" kern="1200" dirty="0">
                          <a:solidFill>
                            <a:srgbClr val="000000"/>
                          </a:solidFill>
                          <a:effectLst/>
                          <a:latin typeface="Calibri" panose="020F0502020204030204" pitchFamily="34" charset="0"/>
                        </a:rPr>
                        <a:t>Ground work established, building upon foundation</a:t>
                      </a:r>
                      <a:endParaRPr lang="en-US" sz="1200" b="0" i="0" u="none" strike="noStrike" dirty="0">
                        <a:effectLst/>
                        <a:latin typeface="Arial" panose="020B0604020202020204" pitchFamily="34" charset="0"/>
                      </a:endParaRPr>
                    </a:p>
                  </a:txBody>
                  <a:tcPr anchor="ctr">
                    <a:lnB w="28575" cap="flat" cmpd="sng" algn="ctr">
                      <a:solidFill>
                        <a:schemeClr val="accent1"/>
                      </a:solidFill>
                      <a:prstDash val="solid"/>
                      <a:round/>
                      <a:headEnd type="none" w="med" len="med"/>
                      <a:tailEnd type="none" w="med" len="med"/>
                    </a:lnB>
                  </a:tcPr>
                </a:tc>
                <a:tc>
                  <a:txBody>
                    <a:bodyPr/>
                    <a:lstStyle/>
                    <a:p>
                      <a:pPr marL="0" algn="ctr" rtl="0" eaLnBrk="1" fontAlgn="ctr" latinLnBrk="0" hangingPunct="1">
                        <a:spcBef>
                          <a:spcPts val="0"/>
                        </a:spcBef>
                        <a:spcAft>
                          <a:spcPts val="0"/>
                        </a:spcAft>
                      </a:pPr>
                      <a:r>
                        <a:rPr lang="en-US" sz="700" b="0" i="0" u="none" strike="noStrike" kern="1200" dirty="0">
                          <a:solidFill>
                            <a:srgbClr val="000000"/>
                          </a:solidFill>
                          <a:effectLst/>
                          <a:latin typeface="Calibri" panose="020F0502020204030204" pitchFamily="34" charset="0"/>
                        </a:rPr>
                        <a:t>Be Attentive</a:t>
                      </a:r>
                      <a:endParaRPr lang="en-US" sz="1200" b="0" i="0" u="none" strike="noStrike" dirty="0">
                        <a:effectLst/>
                        <a:latin typeface="Arial" panose="020B0604020202020204" pitchFamily="34" charset="0"/>
                      </a:endParaRPr>
                    </a:p>
                  </a:txBody>
                  <a:tcPr anchor="ctr">
                    <a:lnB w="28575" cap="flat" cmpd="sng" algn="ctr">
                      <a:solidFill>
                        <a:schemeClr val="accent1"/>
                      </a:solidFill>
                      <a:prstDash val="solid"/>
                      <a:round/>
                      <a:headEnd type="none" w="med" len="med"/>
                      <a:tailEnd type="none" w="med" len="med"/>
                    </a:lnB>
                  </a:tcPr>
                </a:tc>
                <a:tc>
                  <a:txBody>
                    <a:bodyPr/>
                    <a:lstStyle/>
                    <a:p>
                      <a:pPr marL="0" algn="l" rtl="0" eaLnBrk="1" fontAlgn="ctr" latinLnBrk="0" hangingPunct="1">
                        <a:spcBef>
                          <a:spcPts val="0"/>
                        </a:spcBef>
                        <a:spcAft>
                          <a:spcPts val="0"/>
                        </a:spcAft>
                      </a:pPr>
                      <a:r>
                        <a:rPr lang="en-US" sz="700" b="0" i="0" u="none" strike="noStrike" kern="1200" dirty="0">
                          <a:solidFill>
                            <a:srgbClr val="000000"/>
                          </a:solidFill>
                          <a:effectLst/>
                          <a:latin typeface="Calibri" panose="020F0502020204030204" pitchFamily="34" charset="0"/>
                        </a:rPr>
                        <a:t>Although change preparations are adequate, continue to be observant and mindful of change</a:t>
                      </a:r>
                      <a:endParaRPr lang="en-US" sz="1200" b="0" i="0" u="none" strike="noStrike" dirty="0">
                        <a:effectLst/>
                        <a:latin typeface="Arial" panose="020B0604020202020204" pitchFamily="34" charset="0"/>
                      </a:endParaRPr>
                    </a:p>
                  </a:txBody>
                  <a:tcPr anchor="ctr">
                    <a:lnB w="28575"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18107861"/>
                  </a:ext>
                </a:extLst>
              </a:tr>
              <a:tr h="233574">
                <a:tc>
                  <a:txBody>
                    <a:bodyPr/>
                    <a:lstStyle/>
                    <a:p>
                      <a:pPr marL="0" algn="ctr" rtl="0" eaLnBrk="1" fontAlgn="ctr" latinLnBrk="0" hangingPunct="1">
                        <a:spcBef>
                          <a:spcPts val="0"/>
                        </a:spcBef>
                        <a:spcAft>
                          <a:spcPts val="0"/>
                        </a:spcAft>
                      </a:pPr>
                      <a:r>
                        <a:rPr lang="en-US" sz="700" b="0" i="0" u="none" strike="noStrike" kern="1200" dirty="0">
                          <a:solidFill>
                            <a:srgbClr val="000000"/>
                          </a:solidFill>
                          <a:effectLst/>
                          <a:latin typeface="Calibri" panose="020F0502020204030204" pitchFamily="34" charset="0"/>
                        </a:rPr>
                        <a:t>5</a:t>
                      </a:r>
                      <a:endParaRPr lang="en-US" sz="1200" b="0" i="0" u="none" strike="noStrike" dirty="0">
                        <a:effectLst/>
                        <a:latin typeface="Arial" panose="020B0604020202020204" pitchFamily="34" charset="0"/>
                      </a:endParaRPr>
                    </a:p>
                  </a:txBody>
                  <a:tcPr anchor="ctr">
                    <a:lnT w="28575" cap="flat" cmpd="sng" algn="ctr">
                      <a:solidFill>
                        <a:schemeClr val="accent1"/>
                      </a:solidFill>
                      <a:prstDash val="solid"/>
                      <a:round/>
                      <a:headEnd type="none" w="med" len="med"/>
                      <a:tailEnd type="none" w="med" len="med"/>
                    </a:lnT>
                  </a:tcPr>
                </a:tc>
                <a:tc>
                  <a:txBody>
                    <a:bodyPr/>
                    <a:lstStyle/>
                    <a:p>
                      <a:pPr marL="0" algn="ctr" rtl="0" eaLnBrk="1" fontAlgn="ctr" latinLnBrk="0" hangingPunct="1">
                        <a:spcBef>
                          <a:spcPts val="0"/>
                        </a:spcBef>
                        <a:spcAft>
                          <a:spcPts val="0"/>
                        </a:spcAft>
                      </a:pPr>
                      <a:r>
                        <a:rPr lang="en-US" sz="700" b="0" i="0" u="none" strike="noStrike" kern="1200" dirty="0">
                          <a:solidFill>
                            <a:srgbClr val="000000"/>
                          </a:solidFill>
                          <a:effectLst/>
                          <a:latin typeface="Calibri" panose="020F0502020204030204" pitchFamily="34" charset="0"/>
                        </a:rPr>
                        <a:t>Situational</a:t>
                      </a:r>
                      <a:endParaRPr lang="en-US" sz="1200" b="0" i="0" u="none" strike="noStrike" dirty="0">
                        <a:effectLst/>
                        <a:latin typeface="Arial" panose="020B0604020202020204" pitchFamily="34" charset="0"/>
                      </a:endParaRPr>
                    </a:p>
                  </a:txBody>
                  <a:tcPr anchor="ctr">
                    <a:lnT w="28575" cap="flat" cmpd="sng" algn="ctr">
                      <a:solidFill>
                        <a:schemeClr val="accent1"/>
                      </a:solidFill>
                      <a:prstDash val="solid"/>
                      <a:round/>
                      <a:headEnd type="none" w="med" len="med"/>
                      <a:tailEnd type="none" w="med" len="med"/>
                    </a:lnT>
                  </a:tcPr>
                </a:tc>
                <a:tc>
                  <a:txBody>
                    <a:bodyPr/>
                    <a:lstStyle/>
                    <a:p>
                      <a:pPr marL="0" algn="l" rtl="0" eaLnBrk="1" fontAlgn="ctr" latinLnBrk="0" hangingPunct="1">
                        <a:spcBef>
                          <a:spcPts val="0"/>
                        </a:spcBef>
                        <a:spcAft>
                          <a:spcPts val="0"/>
                        </a:spcAft>
                      </a:pPr>
                      <a:r>
                        <a:rPr lang="en-US" sz="700" b="0" i="0" u="none" strike="noStrike" kern="1200" dirty="0">
                          <a:solidFill>
                            <a:srgbClr val="000000"/>
                          </a:solidFill>
                          <a:effectLst/>
                          <a:latin typeface="Calibri" panose="020F0502020204030204" pitchFamily="34" charset="0"/>
                        </a:rPr>
                        <a:t>Depends on situation, but overall in good shape to handle current conditions</a:t>
                      </a:r>
                      <a:endParaRPr lang="en-US" sz="1200" b="0" i="0" u="none" strike="noStrike" dirty="0">
                        <a:effectLst/>
                        <a:latin typeface="Arial" panose="020B0604020202020204" pitchFamily="34" charset="0"/>
                      </a:endParaRPr>
                    </a:p>
                  </a:txBody>
                  <a:tcPr anchor="ctr">
                    <a:lnT w="28575" cap="flat" cmpd="sng" algn="ctr">
                      <a:solidFill>
                        <a:schemeClr val="accent1"/>
                      </a:solidFill>
                      <a:prstDash val="solid"/>
                      <a:round/>
                      <a:headEnd type="none" w="med" len="med"/>
                      <a:tailEnd type="none" w="med" len="med"/>
                    </a:lnT>
                  </a:tcPr>
                </a:tc>
                <a:tc>
                  <a:txBody>
                    <a:bodyPr/>
                    <a:lstStyle/>
                    <a:p>
                      <a:pPr marL="0" algn="ctr" rtl="0" eaLnBrk="1" fontAlgn="ctr" latinLnBrk="0" hangingPunct="1">
                        <a:spcBef>
                          <a:spcPts val="0"/>
                        </a:spcBef>
                        <a:spcAft>
                          <a:spcPts val="0"/>
                        </a:spcAft>
                      </a:pPr>
                      <a:r>
                        <a:rPr lang="en-US" sz="700" b="0" i="0" u="none" strike="noStrike" kern="1200" dirty="0">
                          <a:solidFill>
                            <a:srgbClr val="000000"/>
                          </a:solidFill>
                          <a:effectLst/>
                          <a:latin typeface="Calibri" panose="020F0502020204030204" pitchFamily="34" charset="0"/>
                        </a:rPr>
                        <a:t>Proceed</a:t>
                      </a:r>
                      <a:endParaRPr lang="en-US" sz="1200" b="0" i="0" u="none" strike="noStrike" dirty="0">
                        <a:effectLst/>
                        <a:latin typeface="Arial" panose="020B0604020202020204" pitchFamily="34" charset="0"/>
                      </a:endParaRPr>
                    </a:p>
                  </a:txBody>
                  <a:tcPr anchor="ctr">
                    <a:lnT w="28575" cap="flat" cmpd="sng" algn="ctr">
                      <a:solidFill>
                        <a:schemeClr val="accent1"/>
                      </a:solidFill>
                      <a:prstDash val="solid"/>
                      <a:round/>
                      <a:headEnd type="none" w="med" len="med"/>
                      <a:tailEnd type="none" w="med" len="med"/>
                    </a:lnT>
                  </a:tcPr>
                </a:tc>
                <a:tc>
                  <a:txBody>
                    <a:bodyPr/>
                    <a:lstStyle/>
                    <a:p>
                      <a:pPr marL="0" algn="l" rtl="0" eaLnBrk="1" fontAlgn="ctr" latinLnBrk="0" hangingPunct="1">
                        <a:spcBef>
                          <a:spcPts val="0"/>
                        </a:spcBef>
                        <a:spcAft>
                          <a:spcPts val="0"/>
                        </a:spcAft>
                      </a:pPr>
                      <a:r>
                        <a:rPr lang="en-US" sz="700" b="0" i="0" u="none" strike="noStrike" kern="1200" dirty="0">
                          <a:solidFill>
                            <a:srgbClr val="000000"/>
                          </a:solidFill>
                          <a:effectLst/>
                          <a:latin typeface="Calibri" panose="020F0502020204030204" pitchFamily="34" charset="0"/>
                        </a:rPr>
                        <a:t>The current state of change preparations are favorable</a:t>
                      </a:r>
                      <a:endParaRPr lang="en-US" sz="1200" b="0" i="0" u="none" strike="noStrike" dirty="0">
                        <a:effectLst/>
                        <a:latin typeface="Arial" panose="020B0604020202020204" pitchFamily="34" charset="0"/>
                      </a:endParaRPr>
                    </a:p>
                  </a:txBody>
                  <a:tcPr anchor="ctr">
                    <a:lnT w="28575" cap="flat" cmpd="sng" algn="ctr">
                      <a:solidFill>
                        <a:schemeClr val="accent1"/>
                      </a:solidFill>
                      <a:prstDash val="solid"/>
                      <a:round/>
                      <a:headEnd type="none" w="med" len="med"/>
                      <a:tailEnd type="none" w="med" len="med"/>
                    </a:lnT>
                  </a:tcPr>
                </a:tc>
                <a:extLst>
                  <a:ext uri="{0D108BD9-81ED-4DB2-BD59-A6C34878D82A}">
                    <a16:rowId xmlns:a16="http://schemas.microsoft.com/office/drawing/2014/main" val="2918475501"/>
                  </a:ext>
                </a:extLst>
              </a:tr>
              <a:tr h="233574">
                <a:tc>
                  <a:txBody>
                    <a:bodyPr/>
                    <a:lstStyle/>
                    <a:p>
                      <a:pPr marL="0" algn="ctr" rtl="0" eaLnBrk="1" fontAlgn="ctr" latinLnBrk="0" hangingPunct="1">
                        <a:spcBef>
                          <a:spcPts val="0"/>
                        </a:spcBef>
                        <a:spcAft>
                          <a:spcPts val="0"/>
                        </a:spcAft>
                      </a:pPr>
                      <a:r>
                        <a:rPr lang="en-US" sz="700" b="0" i="0" u="none" strike="noStrike" kern="1200" dirty="0">
                          <a:solidFill>
                            <a:srgbClr val="000000"/>
                          </a:solidFill>
                          <a:effectLst/>
                          <a:latin typeface="Calibri" panose="020F0502020204030204" pitchFamily="34" charset="0"/>
                        </a:rPr>
                        <a:t>6</a:t>
                      </a:r>
                      <a:endParaRPr lang="en-US" sz="1200" b="0" i="0" u="none" strike="noStrike" dirty="0">
                        <a:effectLst/>
                        <a:latin typeface="Arial" panose="020B0604020202020204" pitchFamily="34" charset="0"/>
                      </a:endParaRPr>
                    </a:p>
                  </a:txBody>
                  <a:tcPr anchor="ctr"/>
                </a:tc>
                <a:tc>
                  <a:txBody>
                    <a:bodyPr/>
                    <a:lstStyle/>
                    <a:p>
                      <a:pPr marL="0" algn="ctr" rtl="0" eaLnBrk="1" fontAlgn="ctr" latinLnBrk="0" hangingPunct="1">
                        <a:spcBef>
                          <a:spcPts val="0"/>
                        </a:spcBef>
                        <a:spcAft>
                          <a:spcPts val="0"/>
                        </a:spcAft>
                      </a:pPr>
                      <a:r>
                        <a:rPr lang="en-US" sz="700" b="0" i="0" u="none" strike="noStrike" kern="1200" dirty="0">
                          <a:solidFill>
                            <a:srgbClr val="000000"/>
                          </a:solidFill>
                          <a:effectLst/>
                          <a:latin typeface="Calibri" panose="020F0502020204030204" pitchFamily="34" charset="0"/>
                        </a:rPr>
                        <a:t>Ready</a:t>
                      </a:r>
                      <a:endParaRPr lang="en-US" sz="1200" b="0" i="0" u="none" strike="noStrike" dirty="0">
                        <a:effectLst/>
                        <a:latin typeface="Arial" panose="020B0604020202020204" pitchFamily="34" charset="0"/>
                      </a:endParaRPr>
                    </a:p>
                  </a:txBody>
                  <a:tcPr anchor="ctr"/>
                </a:tc>
                <a:tc>
                  <a:txBody>
                    <a:bodyPr/>
                    <a:lstStyle/>
                    <a:p>
                      <a:pPr marL="0" algn="l" rtl="0" eaLnBrk="1" fontAlgn="ctr" latinLnBrk="0" hangingPunct="1">
                        <a:spcBef>
                          <a:spcPts val="0"/>
                        </a:spcBef>
                        <a:spcAft>
                          <a:spcPts val="0"/>
                        </a:spcAft>
                      </a:pPr>
                      <a:r>
                        <a:rPr lang="en-US" sz="700" b="0" i="0" u="none" strike="noStrike" kern="1200" dirty="0">
                          <a:solidFill>
                            <a:srgbClr val="000000"/>
                          </a:solidFill>
                          <a:effectLst/>
                          <a:latin typeface="Calibri" panose="020F0502020204030204" pitchFamily="34" charset="0"/>
                        </a:rPr>
                        <a:t>Well prepared.  Able to quickly adapt to change and adjust to changing conditions</a:t>
                      </a:r>
                      <a:endParaRPr lang="en-US" sz="1200" b="0" i="0" u="none" strike="noStrike" dirty="0">
                        <a:effectLst/>
                        <a:latin typeface="Arial" panose="020B0604020202020204" pitchFamily="34" charset="0"/>
                      </a:endParaRPr>
                    </a:p>
                  </a:txBody>
                  <a:tcPr anchor="ctr"/>
                </a:tc>
                <a:tc>
                  <a:txBody>
                    <a:bodyPr/>
                    <a:lstStyle/>
                    <a:p>
                      <a:pPr marL="0" algn="ctr" rtl="0" eaLnBrk="1" fontAlgn="ctr" latinLnBrk="0" hangingPunct="1">
                        <a:spcBef>
                          <a:spcPts val="0"/>
                        </a:spcBef>
                        <a:spcAft>
                          <a:spcPts val="0"/>
                        </a:spcAft>
                      </a:pPr>
                      <a:r>
                        <a:rPr lang="en-US" sz="700" b="0" i="0" u="none" strike="noStrike" kern="1200" dirty="0">
                          <a:solidFill>
                            <a:srgbClr val="000000"/>
                          </a:solidFill>
                          <a:effectLst/>
                          <a:latin typeface="Calibri" panose="020F0502020204030204" pitchFamily="34" charset="0"/>
                        </a:rPr>
                        <a:t>Proceed</a:t>
                      </a:r>
                      <a:endParaRPr lang="en-US" sz="1200" b="0" i="0" u="none" strike="noStrike" dirty="0">
                        <a:effectLst/>
                        <a:latin typeface="Arial" panose="020B0604020202020204" pitchFamily="34" charset="0"/>
                      </a:endParaRPr>
                    </a:p>
                  </a:txBody>
                  <a:tcPr anchor="ctr"/>
                </a:tc>
                <a:tc>
                  <a:txBody>
                    <a:bodyPr/>
                    <a:lstStyle/>
                    <a:p>
                      <a:pPr marL="0" marR="0" indent="0" algn="l" rtl="0" eaLnBrk="1" fontAlgn="auto" latinLnBrk="0" hangingPunct="1">
                        <a:spcBef>
                          <a:spcPts val="0"/>
                        </a:spcBef>
                        <a:spcAft>
                          <a:spcPts val="0"/>
                        </a:spcAft>
                      </a:pPr>
                      <a:r>
                        <a:rPr lang="en-US" sz="700" b="0" i="0" u="none" strike="noStrike" kern="1200" dirty="0">
                          <a:solidFill>
                            <a:srgbClr val="000000"/>
                          </a:solidFill>
                          <a:effectLst/>
                          <a:latin typeface="Calibri" panose="020F0502020204030204" pitchFamily="34" charset="0"/>
                        </a:rPr>
                        <a:t>The current state of change preparations are favorable</a:t>
                      </a:r>
                      <a:endParaRPr lang="en-US" sz="1200" b="0" i="0" u="none" strike="noStrike" dirty="0">
                        <a:effectLst/>
                        <a:latin typeface="Arial" panose="020B0604020202020204" pitchFamily="34" charset="0"/>
                      </a:endParaRPr>
                    </a:p>
                  </a:txBody>
                  <a:tcPr anchor="ctr"/>
                </a:tc>
                <a:extLst>
                  <a:ext uri="{0D108BD9-81ED-4DB2-BD59-A6C34878D82A}">
                    <a16:rowId xmlns:a16="http://schemas.microsoft.com/office/drawing/2014/main" val="1669127029"/>
                  </a:ext>
                </a:extLst>
              </a:tr>
            </a:tbl>
          </a:graphicData>
        </a:graphic>
      </p:graphicFrame>
    </p:spTree>
    <p:extLst>
      <p:ext uri="{BB962C8B-B14F-4D97-AF65-F5344CB8AC3E}">
        <p14:creationId xmlns:p14="http://schemas.microsoft.com/office/powerpoint/2010/main" val="2500754283"/>
      </p:ext>
    </p:extLst>
  </p:cSld>
  <p:clrMapOvr>
    <a:masterClrMapping/>
  </p:clrMapOvr>
</p:sld>
</file>

<file path=ppt/theme/theme1.xml><?xml version="1.0" encoding="utf-8"?>
<a:theme xmlns:a="http://schemas.openxmlformats.org/drawingml/2006/main" name="Custom Design">
  <a:themeElements>
    <a:clrScheme name="Genesys Colors">
      <a:dk1>
        <a:srgbClr val="000000"/>
      </a:dk1>
      <a:lt1>
        <a:srgbClr val="FFFFFF"/>
      </a:lt1>
      <a:dk2>
        <a:srgbClr val="000000"/>
      </a:dk2>
      <a:lt2>
        <a:srgbClr val="F8F8F8"/>
      </a:lt2>
      <a:accent1>
        <a:srgbClr val="FF4F1F"/>
      </a:accent1>
      <a:accent2>
        <a:srgbClr val="5D3E5D"/>
      </a:accent2>
      <a:accent3>
        <a:srgbClr val="959699"/>
      </a:accent3>
      <a:accent4>
        <a:srgbClr val="D3D3D3"/>
      </a:accent4>
      <a:accent5>
        <a:srgbClr val="4E5054"/>
      </a:accent5>
      <a:accent6>
        <a:srgbClr val="000000"/>
      </a:accent6>
      <a:hlink>
        <a:srgbClr val="FF4F1F"/>
      </a:hlink>
      <a:folHlink>
        <a:srgbClr val="FF4F1F"/>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enesys-PowerPoint-2017" id="{313BECCE-9D6C-2942-9207-F5917C69DCDD}" vid="{A138A2B4-BE5C-3A4A-816A-AFC611E80AB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02F73F0C9A7D4E8CA81BCD9265D5B9" ma:contentTypeVersion="7" ma:contentTypeDescription="Create a new document." ma:contentTypeScope="" ma:versionID="7ac1af97280921acdf8d6a5fee0737ce">
  <xsd:schema xmlns:xsd="http://www.w3.org/2001/XMLSchema" xmlns:xs="http://www.w3.org/2001/XMLSchema" xmlns:p="http://schemas.microsoft.com/office/2006/metadata/properties" xmlns:ns2="d99323ae-af12-4389-b52e-b38e2f25f41e" xmlns:ns3="ca3ccf84-54fd-401f-911f-cf939fb3fe4b" targetNamespace="http://schemas.microsoft.com/office/2006/metadata/properties" ma:root="true" ma:fieldsID="13f72c45d93361fa0687877943ddd011" ns2:_="" ns3:_="">
    <xsd:import namespace="d99323ae-af12-4389-b52e-b38e2f25f41e"/>
    <xsd:import namespace="ca3ccf84-54fd-401f-911f-cf939fb3fe4b"/>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9323ae-af12-4389-b52e-b38e2f25f41e"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a3ccf84-54fd-401f-911f-cf939fb3fe4b"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MediaServiceAutoTags" ma:index="13" nillable="true" ma:displayName="MediaServiceAutoTags" ma:description="" ma:internalName="MediaServiceAutoTags" ma:readOnly="true">
      <xsd:simpleType>
        <xsd:restriction base="dms:Text"/>
      </xsd:simpleType>
    </xsd:element>
    <xsd:element name="MediaServiceLocation" ma:index="14" nillable="true" ma:displayName="MediaServiceLocation" ma:descrip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A375A65-CAFD-4430-8F72-3A72D9BE9D4F}">
  <ds:schemaRefs>
    <ds:schemaRef ds:uri="http://www.w3.org/XML/1998/namespace"/>
    <ds:schemaRef ds:uri="http://schemas.microsoft.com/office/2006/documentManagement/types"/>
    <ds:schemaRef ds:uri="http://purl.org/dc/elements/1.1/"/>
    <ds:schemaRef ds:uri="http://schemas.microsoft.com/office/infopath/2007/PartnerControls"/>
    <ds:schemaRef ds:uri="http://schemas.microsoft.com/office/2006/metadata/properties"/>
    <ds:schemaRef ds:uri="d99323ae-af12-4389-b52e-b38e2f25f41e"/>
    <ds:schemaRef ds:uri="http://schemas.openxmlformats.org/package/2006/metadata/core-properties"/>
    <ds:schemaRef ds:uri="ca3ccf84-54fd-401f-911f-cf939fb3fe4b"/>
    <ds:schemaRef ds:uri="http://purl.org/dc/dcmitype/"/>
    <ds:schemaRef ds:uri="http://purl.org/dc/terms/"/>
  </ds:schemaRefs>
</ds:datastoreItem>
</file>

<file path=customXml/itemProps2.xml><?xml version="1.0" encoding="utf-8"?>
<ds:datastoreItem xmlns:ds="http://schemas.openxmlformats.org/officeDocument/2006/customXml" ds:itemID="{18CB0AA2-BEE5-45F6-9911-EE80D3AC79BD}">
  <ds:schemaRefs>
    <ds:schemaRef ds:uri="http://schemas.microsoft.com/sharepoint/v3/contenttype/forms"/>
  </ds:schemaRefs>
</ds:datastoreItem>
</file>

<file path=customXml/itemProps3.xml><?xml version="1.0" encoding="utf-8"?>
<ds:datastoreItem xmlns:ds="http://schemas.openxmlformats.org/officeDocument/2006/customXml" ds:itemID="{FD82E542-94C9-4FE3-B550-F2599E3239F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99323ae-af12-4389-b52e-b38e2f25f41e"/>
    <ds:schemaRef ds:uri="ca3ccf84-54fd-401f-911f-cf939fb3fe4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Genesys-PowerPoint-2017[1]</Template>
  <TotalTime>13313</TotalTime>
  <Words>709</Words>
  <Application>Microsoft Office PowerPoint</Application>
  <PresentationFormat>On-screen Show (16:9)</PresentationFormat>
  <Paragraphs>139</Paragraphs>
  <Slides>10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.AppleSystemUIFont</vt:lpstr>
      <vt:lpstr>AmericanTypewriter-Light</vt:lpstr>
      <vt:lpstr>Arial</vt:lpstr>
      <vt:lpstr>Calibri</vt:lpstr>
      <vt:lpstr>Calibri Light</vt:lpstr>
      <vt:lpstr>Lato-Black</vt:lpstr>
      <vt:lpstr>Mshtakan</vt:lpstr>
      <vt:lpstr>Wingdings</vt:lpstr>
      <vt:lpstr>Custom Design</vt:lpstr>
      <vt:lpstr>Organization Readiness Self-Assessment</vt:lpstr>
      <vt:lpstr>Organizational Readiness Self-Assessment</vt:lpstr>
      <vt:lpstr>Organizational Readiness Self-Assessment</vt:lpstr>
      <vt:lpstr>Organizational Readiness Self-Assessment</vt:lpstr>
      <vt:lpstr>Organizational Readiness Self-Assessment</vt:lpstr>
      <vt:lpstr>Organizational Readiness Self-Assessment</vt:lpstr>
      <vt:lpstr>Organizational Readiness Self-Assessment</vt:lpstr>
      <vt:lpstr>Organizational Readiness Self-Assessment</vt:lpstr>
      <vt:lpstr>Organizational Readiness Self-Assessment</vt:lpstr>
      <vt:lpstr>Thank You</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Example Template Title Goes Here</dc:title>
  <dc:subject/>
  <dc:creator>Doryan Algarra</dc:creator>
  <cp:keywords/>
  <dc:description/>
  <cp:lastModifiedBy>Stephanie Patsourakos</cp:lastModifiedBy>
  <cp:revision>177</cp:revision>
  <cp:lastPrinted>2017-12-08T17:02:20Z</cp:lastPrinted>
  <dcterms:created xsi:type="dcterms:W3CDTF">2017-05-26T18:36:23Z</dcterms:created>
  <dcterms:modified xsi:type="dcterms:W3CDTF">2018-03-12T15:35:59Z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0x0101002E02F73F0C9A7D4E8CA81BCD9265D5B9</vt:lpwstr>
  </property>
</Properties>
</file>