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13"/>
  </p:notesMasterIdLst>
  <p:sldIdLst>
    <p:sldId id="274" r:id="rId2"/>
    <p:sldId id="330" r:id="rId3"/>
    <p:sldId id="383" r:id="rId4"/>
    <p:sldId id="384" r:id="rId5"/>
    <p:sldId id="386" r:id="rId6"/>
    <p:sldId id="382" r:id="rId7"/>
    <p:sldId id="385" r:id="rId8"/>
    <p:sldId id="373" r:id="rId9"/>
    <p:sldId id="374" r:id="rId10"/>
    <p:sldId id="375" r:id="rId11"/>
    <p:sldId id="357" r:id="rId12"/>
  </p:sldIdLst>
  <p:sldSz cx="9144000" cy="6858000" type="screen4x3"/>
  <p:notesSz cx="7315200" cy="96012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75547" autoAdjust="0"/>
  </p:normalViewPr>
  <p:slideViewPr>
    <p:cSldViewPr>
      <p:cViewPr varScale="1">
        <p:scale>
          <a:sx n="67" d="100"/>
          <a:sy n="67" d="100"/>
        </p:scale>
        <p:origin x="-1406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4" tIns="48331" rIns="96664" bIns="48331" numCol="1" anchor="t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8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4" tIns="48331" rIns="96664" bIns="48331" numCol="1" anchor="t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1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4" tIns="48331" rIns="96664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3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4" tIns="48331" rIns="96664" bIns="48331" numCol="1" anchor="b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8" y="9119473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4" tIns="48331" rIns="96664" bIns="48331" numCol="1" anchor="b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pPr>
              <a:defRPr/>
            </a:pPr>
            <a:fld id="{24397881-069E-4300-AE42-3211AF5FA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031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39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97881-069E-4300-AE42-3211AF5FA6E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7151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Agents can now register Endpoints with the system and receive calls through the Endpoint instead of using a PSTN phone. Note: The Endpoint is a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WebRTC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enabled browser.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97881-069E-4300-AE42-3211AF5FA6E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7580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This is the breakdown</a:t>
            </a:r>
            <a:r>
              <a:rPr lang="en-US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of the new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VCC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important 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features.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97881-069E-4300-AE42-3211AF5FA6E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718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dirty="0" smtClean="0"/>
              <a:t>Outbound is an automated system that is used to create, modify, and run outbound dialing campaigns/dialing sessions (for example, collections, </a:t>
            </a:r>
          </a:p>
          <a:p>
            <a:r>
              <a:rPr lang="en-US" sz="1200" b="0" dirty="0" smtClean="0"/>
              <a:t>telemarketing, or fundraising) in which the contact interactions are outbound voice calls that are based on calling a predetermined list of contacts.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97881-069E-4300-AE42-3211AF5FA6E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dirty="0" smtClean="0"/>
              <a:t>In Enterprise Manager, located in the Engage UI, there are enterprises containing the following top-level accounts in which campaigns are run:</a:t>
            </a:r>
          </a:p>
          <a:p>
            <a:pPr>
              <a:buFont typeface="Arial" pitchFamily="34" charset="0"/>
              <a:buChar char="•"/>
            </a:pPr>
            <a:r>
              <a:rPr lang="en-US" sz="1200" b="0" dirty="0" smtClean="0"/>
              <a:t>Enterprise Account</a:t>
            </a:r>
          </a:p>
          <a:p>
            <a:pPr>
              <a:buFont typeface="Arial" pitchFamily="34" charset="0"/>
              <a:buChar char="•"/>
            </a:pPr>
            <a:r>
              <a:rPr lang="en-US" sz="1200" b="0" dirty="0" smtClean="0"/>
              <a:t>User Account (you only need to configure the User Account.)</a:t>
            </a:r>
          </a:p>
          <a:p>
            <a:endParaRPr lang="en-US" sz="1200" b="0" dirty="0" smtClean="0"/>
          </a:p>
          <a:p>
            <a:r>
              <a:rPr lang="en-US" sz="1200" b="0" dirty="0" smtClean="0"/>
              <a:t>To access Enterprise Manager, you log into the Engage UI using the supplied URL then enter your User ID and initial password.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97881-069E-4300-AE42-3211AF5FA6E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dirty="0" smtClean="0"/>
              <a:t>You can set a predictive pacing percentage for predictive campaigns in the Engage UI.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97881-069E-4300-AE42-3211AF5FA6E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200" b="0" dirty="0" smtClean="0"/>
              <a:t>For outbound campaigns, Toast and Case data are provisioned by using the </a:t>
            </a:r>
            <a:r>
              <a:rPr lang="en-US" sz="1200" b="1" dirty="0" smtClean="0"/>
              <a:t>Toast Data </a:t>
            </a:r>
            <a:r>
              <a:rPr lang="en-US" sz="1200" b="0" dirty="0" smtClean="0"/>
              <a:t>and </a:t>
            </a:r>
            <a:r>
              <a:rPr lang="en-US" sz="1200" b="1" dirty="0" smtClean="0"/>
              <a:t>Case Data</a:t>
            </a:r>
            <a:r>
              <a:rPr lang="en-US" sz="1200" b="0" dirty="0" smtClean="0"/>
              <a:t> tabs in the </a:t>
            </a:r>
            <a:r>
              <a:rPr lang="en-US" sz="1200" b="1" dirty="0" smtClean="0"/>
              <a:t>Contact Center Settings </a:t>
            </a:r>
            <a:r>
              <a:rPr lang="en-US" sz="1200" b="0" dirty="0" smtClean="0"/>
              <a:t>view in VCC Dashboard.</a:t>
            </a:r>
          </a:p>
          <a:p>
            <a:pPr eaLnBrk="1" hangingPunct="1">
              <a:lnSpc>
                <a:spcPct val="90000"/>
              </a:lnSpc>
            </a:pPr>
            <a:endParaRPr lang="en-US" sz="1200" b="0" dirty="0" smtClean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200" b="0" dirty="0" smtClean="0"/>
              <a:t>Note that this provisioning is different from inbound calls in which this data is provisioned by using the </a:t>
            </a:r>
            <a:r>
              <a:rPr lang="en-US" sz="1200" b="1" dirty="0" smtClean="0"/>
              <a:t>ACD Page</a:t>
            </a:r>
            <a:r>
              <a:rPr lang="en-US" sz="1200" b="0" dirty="0" smtClean="0"/>
              <a:t> within CX Builder.</a:t>
            </a:r>
            <a:endParaRPr lang="en-US" sz="1200" dirty="0" smtClean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97881-069E-4300-AE42-3211AF5FA6E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7580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 smtClean="0"/>
              <a:t>You can now enable or disable a </a:t>
            </a:r>
            <a:r>
              <a:rPr lang="en-US" sz="1200" b="0" i="1" dirty="0" smtClean="0"/>
              <a:t>nailed up </a:t>
            </a:r>
            <a:r>
              <a:rPr lang="en-US" sz="1200" b="0" dirty="0" smtClean="0"/>
              <a:t>connection for agents assigned to a specific queue. A nailed up connection is a persistent connection in which the agent phone remains connected to the media server so that when a call is received, the call must only be bridged to this persistent connection, enabling a quicker answer-time. </a:t>
            </a:r>
          </a:p>
          <a:p>
            <a:r>
              <a:rPr lang="en-US" sz="1200" b="0" dirty="0" smtClean="0"/>
              <a:t>This setting is configured under</a:t>
            </a:r>
            <a:r>
              <a:rPr lang="en-US" sz="1200" b="1" dirty="0" smtClean="0"/>
              <a:t> Contact Center Settings &gt; Queues</a:t>
            </a:r>
            <a:r>
              <a:rPr lang="en-US" sz="1200" b="0" dirty="0" smtClean="0"/>
              <a:t>. Click the </a:t>
            </a:r>
            <a:r>
              <a:rPr lang="en-US" sz="1200" b="1" dirty="0" smtClean="0"/>
              <a:t>Enable Nailed Up Connection for Agents in Queue</a:t>
            </a:r>
            <a:r>
              <a:rPr lang="en-US" sz="1200" b="0" dirty="0" smtClean="0"/>
              <a:t> checkbox in the </a:t>
            </a:r>
            <a:r>
              <a:rPr lang="en-US" sz="1200" b="1" dirty="0" smtClean="0"/>
              <a:t>Edit Queue</a:t>
            </a:r>
            <a:r>
              <a:rPr lang="en-US" sz="1200" b="0" dirty="0" smtClean="0"/>
              <a:t> dialog box to enable this connection.</a:t>
            </a:r>
            <a:endParaRPr lang="en-US" sz="12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97881-069E-4300-AE42-3211AF5FA6E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7580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Agents can record Outbound Campaign calls by using the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Record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feature on the interaction toolbar.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97881-069E-4300-AE42-3211AF5FA6E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7580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Outbound Campaign Calls features meet the required national and international calling laws.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397881-069E-4300-AE42-3211AF5FA6E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758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/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4267200"/>
            <a:ext cx="9144000" cy="2438400"/>
          </a:xfrm>
          <a:prstGeom prst="rect">
            <a:avLst/>
          </a:prstGeom>
          <a:solidFill>
            <a:schemeClr val="tx1">
              <a:alpha val="7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b="0" dirty="0">
              <a:solidFill>
                <a:srgbClr val="000000"/>
              </a:solidFill>
              <a:latin typeface="Arial" pitchFamily="36" charset="0"/>
              <a:ea typeface="ＭＳ Ｐゴシック" pitchFamily="34" charset="-128"/>
            </a:endParaRPr>
          </a:p>
        </p:txBody>
      </p:sp>
      <p:pic>
        <p:nvPicPr>
          <p:cNvPr id="6" name="Picture 13" descr="Geneys_logo_WH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638800"/>
            <a:ext cx="2514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8"/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479424" y="4471988"/>
            <a:ext cx="8359775" cy="862012"/>
          </a:xfrm>
        </p:spPr>
        <p:txBody>
          <a:bodyPr wrap="square" anchor="t"/>
          <a:lstStyle>
            <a:lvl1pPr>
              <a:lnSpc>
                <a:spcPct val="95000"/>
              </a:lnSpc>
              <a:defRPr sz="3600"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85775" y="5371380"/>
            <a:ext cx="6400800" cy="762000"/>
          </a:xfrm>
        </p:spPr>
        <p:txBody>
          <a:bodyPr/>
          <a:lstStyle>
            <a:lvl1pPr marL="0" marR="0" indent="-15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-84" charset="0"/>
              <a:buNone/>
              <a:tabLst/>
              <a:def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+mj-lt"/>
                <a:cs typeface="Tahoma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686632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without Phot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eneys_logo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51600" y="1"/>
            <a:ext cx="26924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00" name="Rectangle 8"/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355600" y="2848845"/>
            <a:ext cx="8401316" cy="1014412"/>
          </a:xfrm>
        </p:spPr>
        <p:txBody>
          <a:bodyPr wrap="square" anchor="t"/>
          <a:lstStyle>
            <a:lvl1pPr>
              <a:lnSpc>
                <a:spcPct val="95000"/>
              </a:lnSpc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ubTitle" idx="1" hasCustomPrompt="1"/>
          </p:nvPr>
        </p:nvSpPr>
        <p:spPr bwMode="auto">
          <a:xfrm>
            <a:off x="355601" y="3863256"/>
            <a:ext cx="6916109" cy="1002552"/>
          </a:xfrm>
        </p:spPr>
        <p:txBody>
          <a:bodyPr/>
          <a:lstStyle>
            <a:lvl1pPr marL="0" marR="0" indent="-15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-84" charset="0"/>
              <a:buNone/>
              <a:tabLst/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cs typeface="Tahoma"/>
              </a:defRPr>
            </a:lvl1pPr>
          </a:lstStyle>
          <a:p>
            <a:pPr lvl="0"/>
            <a:r>
              <a:rPr lang="en-US" dirty="0" smtClean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180480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64043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363" y="1317626"/>
            <a:ext cx="8443912" cy="4778375"/>
          </a:xfrm>
        </p:spPr>
        <p:txBody>
          <a:bodyPr/>
          <a:lstStyle>
            <a:lvl1pPr>
              <a:defRPr sz="2800"/>
            </a:lvl1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7481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 backgro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861604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711200" y="2842684"/>
            <a:ext cx="596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R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205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G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53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B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41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457451" y="2842684"/>
            <a:ext cx="428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</a:rPr>
              <a:t>R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</a:rPr>
              <a:t> 0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</a:rPr>
              <a:t>G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</a:rPr>
              <a:t> 0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</a:rPr>
              <a:t>B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</a:rPr>
              <a:t> 0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276601" y="2842684"/>
            <a:ext cx="596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R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150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G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150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B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150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162426" y="2842684"/>
            <a:ext cx="5125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</a:rPr>
              <a:t>R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</a:rPr>
              <a:t> 64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</a:rPr>
              <a:t>G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</a:rPr>
              <a:t> 64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</a:rPr>
              <a:t>B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</a:rPr>
              <a:t> 64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5746751" y="2842684"/>
            <a:ext cx="5935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R 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181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G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18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B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27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6643688" y="2842684"/>
            <a:ext cx="596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R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253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G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184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B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19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7512051" y="2842684"/>
            <a:ext cx="596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R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248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G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152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B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29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376364" y="4142318"/>
            <a:ext cx="2719387" cy="53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lnSpc>
                <a:spcPct val="90000"/>
              </a:lnSpc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Tahoma"/>
              </a:rPr>
              <a:t>Default Color and line weight when drawing boxes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381000" y="1483785"/>
            <a:ext cx="655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Colors and RGB values in template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512051" y="4877704"/>
            <a:ext cx="596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R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112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G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147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B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2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6643688" y="4860771"/>
            <a:ext cx="599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R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0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G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141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B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169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568451" y="2842684"/>
            <a:ext cx="596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</a:rPr>
              <a:t>R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</a:rPr>
              <a:t> 255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</a:rPr>
              <a:t>G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</a:rPr>
              <a:t> 255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</a:rPr>
              <a:t>B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</a:rPr>
              <a:t> 255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366839" y="5185833"/>
            <a:ext cx="2719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defRPr/>
            </a:pPr>
            <a:r>
              <a:rPr lang="en-US" sz="1600" b="0" dirty="0" smtClean="0">
                <a:solidFill>
                  <a:srgbClr val="000000"/>
                </a:solidFill>
                <a:latin typeface="Tahoma"/>
              </a:rPr>
              <a:t>Hyperlink color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5732464" y="2204455"/>
            <a:ext cx="592137" cy="598096"/>
          </a:xfrm>
          <a:prstGeom prst="ellipse">
            <a:avLst/>
          </a:prstGeom>
          <a:solidFill>
            <a:srgbClr val="B5121B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  <a:latin typeface="Tahoma"/>
              <a:ea typeface="ＭＳ Ｐゴシック" pitchFamily="34" charset="-128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6608764" y="2204455"/>
            <a:ext cx="592137" cy="598096"/>
          </a:xfrm>
          <a:prstGeom prst="ellipse">
            <a:avLst/>
          </a:prstGeom>
          <a:solidFill>
            <a:srgbClr val="FDB813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  <a:latin typeface="Tahoma"/>
              <a:ea typeface="ＭＳ Ｐゴシック" pitchFamily="34" charset="-128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477125" y="2204455"/>
            <a:ext cx="592138" cy="598096"/>
          </a:xfrm>
          <a:prstGeom prst="ellipse">
            <a:avLst/>
          </a:prstGeom>
          <a:solidFill>
            <a:srgbClr val="F8981D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  <a:latin typeface="Tahoma"/>
              <a:ea typeface="ＭＳ Ｐゴシック" pitchFamily="34" charset="-128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732464" y="4198355"/>
            <a:ext cx="592137" cy="596498"/>
          </a:xfrm>
          <a:prstGeom prst="ellipse">
            <a:avLst/>
          </a:prstGeom>
          <a:solidFill>
            <a:srgbClr val="005395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  <a:latin typeface="Tahoma"/>
              <a:ea typeface="ＭＳ Ｐゴシック" pitchFamily="34" charset="-128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608764" y="4215288"/>
            <a:ext cx="592137" cy="596498"/>
          </a:xfrm>
          <a:prstGeom prst="ellipse">
            <a:avLst/>
          </a:prstGeom>
          <a:solidFill>
            <a:srgbClr val="008DA9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  <a:latin typeface="Tahoma"/>
              <a:ea typeface="ＭＳ Ｐゴシック" pitchFamily="34" charset="-128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7470775" y="4215288"/>
            <a:ext cx="592138" cy="596498"/>
          </a:xfrm>
          <a:prstGeom prst="ellipse">
            <a:avLst/>
          </a:prstGeom>
          <a:solidFill>
            <a:srgbClr val="709302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  <a:latin typeface="Tahoma"/>
              <a:ea typeface="ＭＳ Ｐゴシック" pitchFamily="34" charset="-128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2452689" y="2204455"/>
            <a:ext cx="592137" cy="598096"/>
          </a:xfrm>
          <a:prstGeom prst="ellipse">
            <a:avLst/>
          </a:prstGeom>
          <a:solidFill>
            <a:srgbClr val="000000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  <a:latin typeface="Tahoma"/>
              <a:ea typeface="ＭＳ Ｐゴシック" pitchFamily="34" charset="-128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3328988" y="2204455"/>
            <a:ext cx="592137" cy="598096"/>
          </a:xfrm>
          <a:prstGeom prst="ellipse">
            <a:avLst/>
          </a:prstGeom>
          <a:solidFill>
            <a:srgbClr val="969696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  <a:latin typeface="Tahoma"/>
              <a:ea typeface="ＭＳ Ｐゴシック" pitchFamily="34" charset="-128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4197350" y="2204455"/>
            <a:ext cx="592138" cy="598096"/>
          </a:xfrm>
          <a:prstGeom prst="ellipse">
            <a:avLst/>
          </a:prstGeom>
          <a:solidFill>
            <a:srgbClr val="404040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  <a:latin typeface="Tahoma"/>
              <a:ea typeface="ＭＳ Ｐゴシック" pitchFamily="34" charset="-128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00089" y="2208688"/>
            <a:ext cx="592137" cy="596498"/>
          </a:xfrm>
          <a:prstGeom prst="ellipse">
            <a:avLst/>
          </a:prstGeom>
          <a:solidFill>
            <a:srgbClr val="FA3529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  <a:latin typeface="Tahoma"/>
              <a:ea typeface="ＭＳ Ｐゴシック" pitchFamily="34" charset="-128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1576389" y="2208688"/>
            <a:ext cx="592137" cy="596498"/>
          </a:xfrm>
          <a:prstGeom prst="ellipse">
            <a:avLst/>
          </a:prstGeom>
          <a:solidFill>
            <a:schemeClr val="bg1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  <a:latin typeface="Tahoma"/>
              <a:ea typeface="ＭＳ Ｐゴシック" pitchFamily="34" charset="-128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700089" y="4128888"/>
            <a:ext cx="592137" cy="596498"/>
          </a:xfrm>
          <a:prstGeom prst="ellipse">
            <a:avLst/>
          </a:prstGeom>
          <a:solidFill>
            <a:srgbClr val="DCDCDC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lnSpc>
                <a:spcPct val="90000"/>
              </a:lnSpc>
              <a:defRPr/>
            </a:pPr>
            <a:endParaRPr lang="en-US" sz="1800" b="0" dirty="0">
              <a:solidFill>
                <a:prstClr val="white"/>
              </a:solidFill>
              <a:latin typeface="Tahoma"/>
              <a:ea typeface="ＭＳ Ｐゴシック" pitchFamily="34" charset="-128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700089" y="5062338"/>
            <a:ext cx="592137" cy="596497"/>
          </a:xfrm>
          <a:prstGeom prst="ellipse">
            <a:avLst/>
          </a:prstGeom>
          <a:solidFill>
            <a:srgbClr val="7EA6D8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  <a:latin typeface="Tahoma"/>
              <a:ea typeface="ＭＳ Ｐゴシック" pitchFamily="34" charset="-128"/>
            </a:endParaRP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title" hasCustomPrompt="1"/>
          </p:nvPr>
        </p:nvSpPr>
        <p:spPr>
          <a:xfrm>
            <a:off x="355600" y="243570"/>
            <a:ext cx="7340600" cy="6889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5732464" y="4198355"/>
            <a:ext cx="592137" cy="596498"/>
          </a:xfrm>
          <a:prstGeom prst="ellipse">
            <a:avLst/>
          </a:prstGeom>
          <a:solidFill>
            <a:srgbClr val="005395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  <a:latin typeface="Tahoma"/>
              <a:ea typeface="ＭＳ Ｐゴシック" pitchFamily="34" charset="-128"/>
            </a:endParaRPr>
          </a:p>
        </p:txBody>
      </p:sp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5764213" y="4877704"/>
            <a:ext cx="5903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R 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0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G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83</a:t>
            </a:r>
          </a:p>
          <a:p>
            <a:pPr defTabSz="457200" eaLnBrk="1" hangingPunct="1">
              <a:defRPr/>
            </a:pPr>
            <a:r>
              <a:rPr lang="en-US" sz="1200" dirty="0" smtClean="0">
                <a:solidFill>
                  <a:srgbClr val="000000"/>
                </a:solidFill>
                <a:latin typeface="Tahoma"/>
                <a:cs typeface="Geneva" charset="0"/>
              </a:rPr>
              <a:t>B</a:t>
            </a:r>
            <a:r>
              <a:rPr lang="en-US" sz="1200" b="0" dirty="0" smtClean="0">
                <a:solidFill>
                  <a:srgbClr val="000000"/>
                </a:solidFill>
                <a:latin typeface="Tahoma"/>
                <a:cs typeface="Geneva" charset="0"/>
              </a:rPr>
              <a:t> 149</a:t>
            </a:r>
          </a:p>
        </p:txBody>
      </p:sp>
      <p:sp>
        <p:nvSpPr>
          <p:cNvPr id="31" name="Oval 30"/>
          <p:cNvSpPr>
            <a:spLocks noChangeArrowheads="1"/>
          </p:cNvSpPr>
          <p:nvPr userDrawn="1"/>
        </p:nvSpPr>
        <p:spPr bwMode="auto">
          <a:xfrm>
            <a:off x="2452689" y="2204455"/>
            <a:ext cx="592137" cy="598096"/>
          </a:xfrm>
          <a:prstGeom prst="ellipse">
            <a:avLst/>
          </a:prstGeom>
          <a:solidFill>
            <a:srgbClr val="000000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 b="0" dirty="0">
              <a:solidFill>
                <a:prstClr val="white"/>
              </a:solidFill>
              <a:latin typeface="Tahoma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55068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D0FAE-56F8-419C-95CF-6CCDF5F18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9026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463614" y="2743200"/>
            <a:ext cx="8229600" cy="914400"/>
          </a:xfrm>
          <a:effectLst/>
        </p:spPr>
        <p:txBody>
          <a:bodyPr anchor="b"/>
          <a:lstStyle>
            <a:lvl1pPr algn="l">
              <a:defRPr sz="46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3"/>
          <p:cNvSpPr>
            <a:spLocks noGrp="1"/>
          </p:cNvSpPr>
          <p:nvPr>
            <p:ph sz="quarter" idx="13"/>
          </p:nvPr>
        </p:nvSpPr>
        <p:spPr>
          <a:xfrm>
            <a:off x="463550" y="3657600"/>
            <a:ext cx="8223250" cy="838200"/>
          </a:xfrm>
          <a:effectLst/>
        </p:spPr>
        <p:txBody>
          <a:bodyPr wrap="none">
            <a:noAutofit/>
          </a:bodyPr>
          <a:lstStyle>
            <a:lvl1pPr>
              <a:buFontTx/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0" indent="0">
              <a:buNone/>
              <a:defRPr baseline="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5334000"/>
            <a:ext cx="8229601" cy="1371600"/>
          </a:xfrm>
        </p:spPr>
        <p:txBody>
          <a:bodyPr wrap="none"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1557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55601" y="160867"/>
            <a:ext cx="8448675" cy="87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Sample Title, Calibri 34 pt, Initial Caps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60363" y="1318684"/>
            <a:ext cx="844391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5854701" y="6603581"/>
            <a:ext cx="2944812" cy="20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algn="r" defTabSz="457200">
              <a:spcBef>
                <a:spcPts val="500"/>
              </a:spcBef>
              <a:defRPr/>
            </a:pPr>
            <a:r>
              <a:rPr lang="en-US" sz="600" b="0" dirty="0">
                <a:solidFill>
                  <a:srgbClr val="7F7F7F"/>
                </a:solidFill>
                <a:latin typeface="Tahoma"/>
                <a:ea typeface="ＭＳ Ｐゴシック" pitchFamily="34" charset="-128"/>
              </a:rPr>
              <a:t>© 2013, Genesys Telecommunications Laboratories, Inc. All rights reserved.</a:t>
            </a:r>
          </a:p>
        </p:txBody>
      </p:sp>
      <p:pic>
        <p:nvPicPr>
          <p:cNvPr id="1031" name="Picture 13" descr="Geneys_logo_RG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127001" y="6089691"/>
            <a:ext cx="1809794" cy="76830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lide Number Placeholder 5"/>
          <p:cNvSpPr txBox="1">
            <a:spLocks/>
          </p:cNvSpPr>
          <p:nvPr/>
        </p:nvSpPr>
        <p:spPr bwMode="auto">
          <a:xfrm>
            <a:off x="8707449" y="6348798"/>
            <a:ext cx="339715" cy="20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0" hangingPunct="0"/>
            <a:fld id="{2E70E697-B099-4C1C-A165-B05391BAF0B7}" type="slidenum">
              <a:rPr lang="en-GB" sz="800" b="0">
                <a:solidFill>
                  <a:srgbClr val="FA3529"/>
                </a:solidFill>
                <a:latin typeface="Arial" pitchFamily="34" charset="0"/>
                <a:ea typeface="ＭＳ Ｐゴシック" pitchFamily="34" charset="-128"/>
              </a:rPr>
              <a:pPr eaLnBrk="0" hangingPunct="0"/>
              <a:t>‹#›</a:t>
            </a:fld>
            <a:r>
              <a:rPr lang="en-GB" sz="800" b="0" dirty="0">
                <a:solidFill>
                  <a:srgbClr val="FA3529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endParaRPr lang="en-GB" sz="800" b="0" dirty="0">
              <a:solidFill>
                <a:srgbClr val="FA3529"/>
              </a:solidFill>
              <a:latin typeface="Tahoma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50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7" r:id="rId7"/>
    <p:sldLayoutId id="2147483868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baseline="0">
          <a:solidFill>
            <a:schemeClr val="tx1"/>
          </a:solidFill>
          <a:latin typeface="+mj-lt"/>
          <a:ea typeface="ＭＳ Ｐゴシック" pitchFamily="123" charset="-128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262626"/>
          </a:solidFill>
          <a:latin typeface="Calibri" pitchFamily="-84" charset="0"/>
          <a:ea typeface="ＭＳ Ｐゴシック" pitchFamily="123" charset="-128"/>
          <a:cs typeface="ＭＳ Ｐゴシック" pitchFamily="123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262626"/>
          </a:solidFill>
          <a:latin typeface="Calibri" pitchFamily="-84" charset="0"/>
          <a:ea typeface="ＭＳ Ｐゴシック" pitchFamily="123" charset="-128"/>
          <a:cs typeface="ＭＳ Ｐゴシック" pitchFamily="123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262626"/>
          </a:solidFill>
          <a:latin typeface="Calibri" pitchFamily="-84" charset="0"/>
          <a:ea typeface="ＭＳ Ｐゴシック" pitchFamily="123" charset="-128"/>
          <a:cs typeface="ＭＳ Ｐゴシック" pitchFamily="123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262626"/>
          </a:solidFill>
          <a:latin typeface="Calibri" pitchFamily="-84" charset="0"/>
          <a:ea typeface="ＭＳ Ｐゴシック" pitchFamily="123" charset="-128"/>
          <a:cs typeface="ＭＳ Ｐゴシック" pitchFamily="123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hlink"/>
          </a:solidFill>
          <a:latin typeface="Arial" pitchFamily="36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hlink"/>
          </a:solidFill>
          <a:latin typeface="Arial" pitchFamily="36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hlink"/>
          </a:solidFill>
          <a:latin typeface="Arial" pitchFamily="36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hlink"/>
          </a:solidFill>
          <a:latin typeface="Arial" pitchFamily="36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200"/>
        </a:spcBef>
        <a:spcAft>
          <a:spcPts val="0"/>
        </a:spcAft>
        <a:buClr>
          <a:schemeClr val="bg1"/>
        </a:buClr>
        <a:buSzPct val="25000"/>
        <a:buFont typeface="Arial" pitchFamily="34" charset="0"/>
        <a:buChar char="•"/>
        <a:defRPr sz="3000" b="0">
          <a:solidFill>
            <a:schemeClr val="bg2">
              <a:lumMod val="10000"/>
            </a:schemeClr>
          </a:solidFill>
          <a:latin typeface="+mj-lt"/>
          <a:ea typeface="ＭＳ Ｐゴシック" pitchFamily="123" charset="-128"/>
          <a:cs typeface="Tahoma" pitchFamily="34" charset="0"/>
        </a:defRPr>
      </a:lvl1pPr>
      <a:lvl2pPr marL="192024" indent="-173736" algn="l" rtl="0" eaLnBrk="1" fontAlgn="base" hangingPunct="1">
        <a:lnSpc>
          <a:spcPct val="90000"/>
        </a:lnSpc>
        <a:spcBef>
          <a:spcPts val="600"/>
        </a:spcBef>
        <a:spcAft>
          <a:spcPts val="0"/>
        </a:spcAft>
        <a:buClr>
          <a:srgbClr val="474747"/>
        </a:buClr>
        <a:buFont typeface="Arial" pitchFamily="34" charset="0"/>
        <a:buChar char="•"/>
        <a:defRPr sz="2400">
          <a:solidFill>
            <a:schemeClr val="tx1"/>
          </a:solidFill>
          <a:latin typeface="+mj-lt"/>
          <a:ea typeface="ＭＳ Ｐゴシック" pitchFamily="36" charset="-128"/>
          <a:cs typeface="Tahoma" pitchFamily="34" charset="0"/>
        </a:defRPr>
      </a:lvl2pPr>
      <a:lvl3pPr marL="365760" indent="-173038" algn="l" rtl="0" eaLnBrk="1" fontAlgn="base" hangingPunct="1">
        <a:lnSpc>
          <a:spcPct val="90000"/>
        </a:lnSpc>
        <a:spcBef>
          <a:spcPts val="600"/>
        </a:spcBef>
        <a:spcAft>
          <a:spcPts val="0"/>
        </a:spcAft>
        <a:buClr>
          <a:srgbClr val="474747"/>
        </a:buClr>
        <a:buFont typeface="Arial" pitchFamily="34" charset="0"/>
        <a:buChar char="•"/>
        <a:defRPr sz="2000">
          <a:solidFill>
            <a:schemeClr val="tx1"/>
          </a:solidFill>
          <a:latin typeface="+mj-lt"/>
          <a:ea typeface="ＭＳ Ｐゴシック" pitchFamily="36" charset="-128"/>
          <a:cs typeface="Tahoma" pitchFamily="34" charset="0"/>
        </a:defRPr>
      </a:lvl3pPr>
      <a:lvl4pPr marL="548640" indent="-133350" algn="l" rtl="0" eaLnBrk="1" fontAlgn="base" hangingPunct="1">
        <a:lnSpc>
          <a:spcPct val="90000"/>
        </a:lnSpc>
        <a:spcBef>
          <a:spcPts val="600"/>
        </a:spcBef>
        <a:spcAft>
          <a:spcPts val="0"/>
        </a:spcAft>
        <a:buClr>
          <a:srgbClr val="474747"/>
        </a:buClr>
        <a:buFont typeface="Arial" pitchFamily="34" charset="0"/>
        <a:buChar char="•"/>
        <a:defRPr sz="1800">
          <a:solidFill>
            <a:schemeClr val="tx1"/>
          </a:solidFill>
          <a:latin typeface="+mj-lt"/>
          <a:ea typeface="ＭＳ Ｐゴシック" pitchFamily="36" charset="-128"/>
          <a:cs typeface="Tahoma" pitchFamily="34" charset="0"/>
        </a:defRPr>
      </a:lvl4pPr>
      <a:lvl5pPr marL="682625" indent="-171450" algn="l" rtl="0" eaLnBrk="1" fontAlgn="base" hangingPunct="1">
        <a:lnSpc>
          <a:spcPct val="90000"/>
        </a:lnSpc>
        <a:spcBef>
          <a:spcPts val="600"/>
        </a:spcBef>
        <a:spcAft>
          <a:spcPts val="0"/>
        </a:spcAft>
        <a:buClr>
          <a:srgbClr val="474747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  <a:ea typeface="ＭＳ Ｐゴシック" pitchFamily="36" charset="-128"/>
          <a:cs typeface="Tahoma" pitchFamily="34" charset="0"/>
        </a:defRPr>
      </a:lvl5pPr>
      <a:lvl6pPr marL="2171700" indent="-17145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hlink"/>
        </a:buClr>
        <a:buFont typeface="Arial" pitchFamily="36" charset="0"/>
        <a:buChar char="-"/>
        <a:defRPr sz="1600">
          <a:solidFill>
            <a:schemeClr val="tx1"/>
          </a:solidFill>
          <a:latin typeface="+mn-lt"/>
          <a:ea typeface="ＭＳ Ｐゴシック" pitchFamily="36" charset="-128"/>
        </a:defRPr>
      </a:lvl6pPr>
      <a:lvl7pPr marL="2628900" indent="-17145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hlink"/>
        </a:buClr>
        <a:buFont typeface="Arial" pitchFamily="36" charset="0"/>
        <a:buChar char="-"/>
        <a:defRPr sz="1600">
          <a:solidFill>
            <a:schemeClr val="tx1"/>
          </a:solidFill>
          <a:latin typeface="+mn-lt"/>
          <a:ea typeface="ＭＳ Ｐゴシック" pitchFamily="36" charset="-128"/>
        </a:defRPr>
      </a:lvl7pPr>
      <a:lvl8pPr marL="3086100" indent="-17145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hlink"/>
        </a:buClr>
        <a:buFont typeface="Arial" pitchFamily="36" charset="0"/>
        <a:buChar char="-"/>
        <a:defRPr sz="1600">
          <a:solidFill>
            <a:schemeClr val="tx1"/>
          </a:solidFill>
          <a:latin typeface="+mn-lt"/>
          <a:ea typeface="ＭＳ Ｐゴシック" pitchFamily="36" charset="-128"/>
        </a:defRPr>
      </a:lvl8pPr>
      <a:lvl9pPr marL="3543300" indent="-17145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hlink"/>
        </a:buClr>
        <a:buFont typeface="Arial" pitchFamily="36" charset="0"/>
        <a:buChar char="-"/>
        <a:defRPr sz="1600">
          <a:solidFill>
            <a:schemeClr val="tx1"/>
          </a:solidFill>
          <a:latin typeface="+mn-lt"/>
          <a:ea typeface="ＭＳ Ｐゴシック" pitchFamily="3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81000" y="2590800"/>
            <a:ext cx="8401316" cy="1570755"/>
          </a:xfrm>
        </p:spPr>
        <p:txBody>
          <a:bodyPr/>
          <a:lstStyle/>
          <a:p>
            <a:r>
              <a:rPr lang="en-US" dirty="0" smtClean="0"/>
              <a:t>VCC 2.5.9</a:t>
            </a:r>
            <a:br>
              <a:rPr lang="en-US" dirty="0" smtClean="0"/>
            </a:br>
            <a:r>
              <a:rPr lang="en-US" dirty="0" smtClean="0"/>
              <a:t>Outbound </a:t>
            </a:r>
            <a:r>
              <a:rPr lang="en-US" dirty="0" smtClean="0"/>
              <a:t>Feature Highlights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>
          <a:xfrm>
            <a:off x="76200" y="228600"/>
            <a:ext cx="91034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 smtClean="0"/>
              <a:t>WebRTC</a:t>
            </a:r>
            <a:r>
              <a:rPr lang="en-US" sz="2800" dirty="0" smtClean="0"/>
              <a:t> Improvements</a:t>
            </a:r>
            <a:endParaRPr lang="en-US" sz="2800" b="1" kern="0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1524000"/>
            <a:ext cx="7239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24" lvl="1" indent="-342900">
              <a:buFont typeface="Wingdings" pitchFamily="2" charset="2"/>
              <a:buChar char="Ø"/>
            </a:pPr>
            <a:r>
              <a:rPr lang="en-US" sz="1800" b="0" dirty="0" smtClean="0"/>
              <a:t>Agents can now register Endpoints with the system and receive calls through the Endpoint (</a:t>
            </a:r>
            <a:r>
              <a:rPr lang="en-US" sz="1800" b="0" dirty="0" err="1" smtClean="0"/>
              <a:t>VoiP</a:t>
            </a:r>
            <a:r>
              <a:rPr lang="en-US" sz="1800" b="0" dirty="0" smtClean="0"/>
              <a:t>), instead of using a PSTN phone. </a:t>
            </a:r>
            <a:br>
              <a:rPr lang="en-US" sz="1800" b="0" dirty="0" smtClean="0"/>
            </a:br>
            <a:r>
              <a:rPr lang="en-US" sz="1800" dirty="0" smtClean="0"/>
              <a:t>Note: </a:t>
            </a:r>
            <a:r>
              <a:rPr lang="en-US" sz="1800" b="0" dirty="0" smtClean="0"/>
              <a:t>The Endpoint is a </a:t>
            </a:r>
            <a:r>
              <a:rPr lang="en-US" sz="1800" b="0" dirty="0" err="1" smtClean="0"/>
              <a:t>WebRTC</a:t>
            </a:r>
            <a:r>
              <a:rPr lang="en-US" sz="1800" b="0" dirty="0" smtClean="0"/>
              <a:t>-enabled browser.</a:t>
            </a:r>
          </a:p>
          <a:p>
            <a:pPr marL="534924" lvl="1" indent="-342900"/>
            <a:endParaRPr lang="en-US" sz="1800" b="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246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1447800" y="2810359"/>
            <a:ext cx="6290396" cy="8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 algn="ctr" defTabSz="457200">
              <a:lnSpc>
                <a:spcPct val="70000"/>
              </a:lnSpc>
              <a:spcAft>
                <a:spcPts val="3000"/>
              </a:spcAft>
            </a:pPr>
            <a:r>
              <a:rPr lang="en-US" sz="7200" dirty="0" smtClean="0">
                <a:solidFill>
                  <a:srgbClr val="B5121B"/>
                </a:solidFill>
                <a:latin typeface="Trebuchet MS"/>
                <a:ea typeface="ＭＳ Ｐゴシック" pitchFamily="34" charset="-128"/>
                <a:cs typeface="Trebuchet MS"/>
              </a:rPr>
              <a:t>Thank </a:t>
            </a:r>
            <a:r>
              <a:rPr lang="en-US" sz="7200" dirty="0" smtClean="0">
                <a:solidFill>
                  <a:srgbClr val="000000"/>
                </a:solidFill>
                <a:latin typeface="Trebuchet MS"/>
                <a:ea typeface="ＭＳ Ｐゴシック" pitchFamily="34" charset="-128"/>
                <a:cs typeface="Trebuchet MS"/>
              </a:rPr>
              <a:t>You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025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                            Agenda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295400"/>
            <a:ext cx="4135438" cy="4790975"/>
          </a:xfrm>
        </p:spPr>
        <p:txBody>
          <a:bodyPr/>
          <a:lstStyle/>
          <a:p>
            <a:pPr marL="396875" lvl="1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800" dirty="0" smtClean="0"/>
              <a:t>Configuring Email Settings</a:t>
            </a:r>
          </a:p>
          <a:p>
            <a:pPr marL="396875" lvl="1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800" dirty="0" smtClean="0"/>
              <a:t>Label Change in Queue and Skill Service Levels</a:t>
            </a:r>
          </a:p>
          <a:p>
            <a:pPr marL="396875" lvl="1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800" dirty="0" smtClean="0"/>
              <a:t>Real-time Reporting for Chats</a:t>
            </a:r>
          </a:p>
          <a:p>
            <a:pPr marL="396875" lvl="1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800" dirty="0" smtClean="0"/>
              <a:t>Real-time Reporting for Emails</a:t>
            </a:r>
          </a:p>
          <a:p>
            <a:pPr marL="396875" lvl="1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800" dirty="0" smtClean="0"/>
              <a:t>Enabling Disposition Codes for Outbound Calls</a:t>
            </a:r>
          </a:p>
          <a:p>
            <a:pPr marL="396875" lvl="1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800" dirty="0" smtClean="0"/>
              <a:t>Enabling Nailed Up Connections</a:t>
            </a:r>
          </a:p>
          <a:p>
            <a:pPr marL="396875" lvl="1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800" dirty="0" smtClean="0"/>
              <a:t>Creating New Users Using VCC Dashboard</a:t>
            </a:r>
            <a:endParaRPr lang="en-US" sz="1800" b="1" dirty="0" smtClean="0"/>
          </a:p>
          <a:p>
            <a:pPr marL="396875" lvl="1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800" dirty="0" smtClean="0"/>
              <a:t>Outbound Campaign Call Recording</a:t>
            </a:r>
          </a:p>
          <a:p>
            <a:pPr marL="396875" lvl="1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800" dirty="0" smtClean="0"/>
              <a:t>Outbound Campaign Compliance Management</a:t>
            </a:r>
          </a:p>
          <a:p>
            <a:pPr marL="396875" lvl="1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800" dirty="0" err="1" smtClean="0"/>
              <a:t>WebRTC</a:t>
            </a:r>
            <a:r>
              <a:rPr lang="en-US" sz="1800" dirty="0" smtClean="0"/>
              <a:t> Improvements</a:t>
            </a:r>
            <a:endParaRPr lang="en-US" sz="1800" b="1" dirty="0" smtClean="0"/>
          </a:p>
          <a:p>
            <a:pPr marL="396875" lvl="1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800" dirty="0" smtClean="0"/>
              <a:t>VCC CX Analytic Updates</a:t>
            </a:r>
          </a:p>
          <a:p>
            <a:pPr marL="396875" lvl="1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en-US" sz="2000" b="1" dirty="0" smtClean="0"/>
          </a:p>
          <a:p>
            <a:pPr marL="396875" lvl="1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en-US" sz="2000" b="1" dirty="0" smtClean="0"/>
          </a:p>
          <a:p>
            <a:pPr marL="396875" lvl="1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en-US" sz="2000" b="1" dirty="0" smtClean="0"/>
          </a:p>
          <a:p>
            <a:pPr marL="396875" lvl="1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en-US" sz="2000" dirty="0" smtClean="0"/>
          </a:p>
          <a:p>
            <a:pPr marL="396875" lvl="1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en-US" sz="2000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 bwMode="gray">
          <a:xfrm>
            <a:off x="4863966" y="1295400"/>
            <a:ext cx="4114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Arial" pitchFamily="34" charset="0"/>
              <a:buChar char="•"/>
              <a:defRPr sz="2800" b="0">
                <a:solidFill>
                  <a:schemeClr val="bg2">
                    <a:lumMod val="10000"/>
                  </a:schemeClr>
                </a:solidFill>
                <a:latin typeface="+mj-lt"/>
                <a:ea typeface="ＭＳ Ｐゴシック" pitchFamily="123" charset="-128"/>
                <a:cs typeface="Tahoma" pitchFamily="34" charset="0"/>
              </a:defRPr>
            </a:lvl1pPr>
            <a:lvl2pPr marL="192024" indent="-173736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74747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j-lt"/>
                <a:ea typeface="ＭＳ Ｐゴシック" pitchFamily="36" charset="-128"/>
                <a:cs typeface="Tahoma" pitchFamily="34" charset="0"/>
              </a:defRPr>
            </a:lvl2pPr>
            <a:lvl3pPr marL="365760" indent="-1730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74747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j-lt"/>
                <a:ea typeface="ＭＳ Ｐゴシック" pitchFamily="36" charset="-128"/>
                <a:cs typeface="Tahoma" pitchFamily="34" charset="0"/>
              </a:defRPr>
            </a:lvl3pPr>
            <a:lvl4pPr marL="548640" indent="-1333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74747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j-lt"/>
                <a:ea typeface="ＭＳ Ｐゴシック" pitchFamily="36" charset="-128"/>
                <a:cs typeface="Tahoma" pitchFamily="34" charset="0"/>
              </a:defRPr>
            </a:lvl4pPr>
            <a:lvl5pPr marL="682625" indent="-1714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74747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ＭＳ Ｐゴシック" pitchFamily="36" charset="-128"/>
                <a:cs typeface="Tahoma" pitchFamily="34" charset="0"/>
              </a:defRPr>
            </a:lvl5pPr>
            <a:lvl6pPr marL="2171700" indent="-17145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Font typeface="Arial" pitchFamily="36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6pPr>
            <a:lvl7pPr marL="2628900" indent="-17145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Font typeface="Arial" pitchFamily="36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7pPr>
            <a:lvl8pPr marL="3086100" indent="-17145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Font typeface="Arial" pitchFamily="36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8pPr>
            <a:lvl9pPr marL="3543300" indent="-17145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Font typeface="Arial" pitchFamily="36" charset="0"/>
              <a:buChar char="-"/>
              <a:defRPr sz="1600">
                <a:solidFill>
                  <a:schemeClr val="tx1"/>
                </a:solidFill>
                <a:latin typeface="+mn-lt"/>
                <a:ea typeface="ＭＳ Ｐゴシック" pitchFamily="36" charset="-128"/>
              </a:defRPr>
            </a:lvl9pPr>
          </a:lstStyle>
          <a:p>
            <a:pPr marL="396875" lvl="1" indent="-3429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en-US" sz="2000" b="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2857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667000" y="381000"/>
            <a:ext cx="3214021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Outbound Overview</a:t>
            </a:r>
            <a:endParaRPr lang="en-US" sz="28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 smtClean="0">
              <a:latin typeface="Calibri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28600" y="990600"/>
            <a:ext cx="8776249" cy="449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Outbound is an automated system that is used to create, modify, and run outbound dialing</a:t>
            </a:r>
          </a:p>
          <a:p>
            <a:r>
              <a:rPr lang="en-US" sz="1600" b="0" dirty="0" smtClean="0"/>
              <a:t>campaigns/dialing sessions </a:t>
            </a:r>
            <a:r>
              <a:rPr lang="en-US" sz="1600" b="0" dirty="0" smtClean="0"/>
              <a:t>(for example, collections, </a:t>
            </a:r>
            <a:endParaRPr lang="en-US" sz="1600" b="0" dirty="0" smtClean="0"/>
          </a:p>
          <a:p>
            <a:r>
              <a:rPr lang="en-US" sz="1600" b="0" dirty="0" smtClean="0"/>
              <a:t>telemarketing</a:t>
            </a:r>
            <a:r>
              <a:rPr lang="en-US" sz="1600" b="0" dirty="0" smtClean="0"/>
              <a:t>, or fundraising) in which the contact interactions are outbound voice calls </a:t>
            </a:r>
            <a:endParaRPr lang="en-US" sz="1600" b="0" dirty="0" smtClean="0"/>
          </a:p>
          <a:p>
            <a:r>
              <a:rPr lang="en-US" sz="1600" b="0" dirty="0" smtClean="0"/>
              <a:t>that </a:t>
            </a:r>
            <a:r>
              <a:rPr lang="en-US" sz="1600" b="0" dirty="0" smtClean="0"/>
              <a:t>are based on calling a predetermined list of </a:t>
            </a:r>
            <a:r>
              <a:rPr lang="en-US" sz="1600" b="0" dirty="0" smtClean="0"/>
              <a:t>contacts.</a:t>
            </a:r>
          </a:p>
          <a:p>
            <a:endParaRPr lang="en-US" sz="1600" b="0" dirty="0" smtClean="0"/>
          </a:p>
          <a:p>
            <a:r>
              <a:rPr lang="en-US" sz="1600" b="0" dirty="0" smtClean="0"/>
              <a:t>VCC supports the following </a:t>
            </a:r>
            <a:r>
              <a:rPr lang="en-US" sz="1600" b="0" dirty="0" smtClean="0"/>
              <a:t>dialing types:</a:t>
            </a:r>
            <a:endParaRPr lang="en-US" sz="1600" b="0" dirty="0" smtClean="0"/>
          </a:p>
          <a:p>
            <a:pPr>
              <a:buFont typeface="Arial" pitchFamily="34" charset="0"/>
              <a:buChar char="•"/>
            </a:pPr>
            <a:r>
              <a:rPr lang="en-US" sz="1600" b="0" dirty="0" smtClean="0"/>
              <a:t>Predictive calls — These are outbound campaigns in which the system dials calls </a:t>
            </a:r>
            <a:r>
              <a:rPr lang="en-US" sz="1600" b="0" dirty="0" smtClean="0"/>
              <a:t>predicting</a:t>
            </a:r>
          </a:p>
          <a:p>
            <a:r>
              <a:rPr lang="en-US" sz="1600" b="0" dirty="0" smtClean="0"/>
              <a:t>that </a:t>
            </a:r>
            <a:r>
              <a:rPr lang="en-US" sz="1600" b="0" dirty="0" smtClean="0"/>
              <a:t>agents will be available when the call is answered. These campaigns normally expect that </a:t>
            </a:r>
            <a:endParaRPr lang="en-US" sz="1600" b="0" dirty="0" smtClean="0"/>
          </a:p>
          <a:p>
            <a:r>
              <a:rPr lang="en-US" sz="1600" b="0" dirty="0" smtClean="0"/>
              <a:t>some </a:t>
            </a:r>
            <a:r>
              <a:rPr lang="en-US" sz="1600" b="0" dirty="0" smtClean="0"/>
              <a:t>calls will not be answered due to no agents being available. These are for low </a:t>
            </a:r>
            <a:r>
              <a:rPr lang="en-US" sz="1600" b="0" dirty="0" smtClean="0"/>
              <a:t>value/high</a:t>
            </a:r>
          </a:p>
          <a:p>
            <a:r>
              <a:rPr lang="en-US" sz="1600" b="0" dirty="0" smtClean="0"/>
              <a:t>volume </a:t>
            </a:r>
            <a:r>
              <a:rPr lang="en-US" sz="1600" b="0" dirty="0" smtClean="0"/>
              <a:t>campaigns.</a:t>
            </a:r>
          </a:p>
          <a:p>
            <a:pPr>
              <a:buFont typeface="Arial" pitchFamily="34" charset="0"/>
              <a:buChar char="•"/>
            </a:pPr>
            <a:r>
              <a:rPr lang="en-US" sz="1600" b="0" dirty="0" smtClean="0"/>
              <a:t>Progressive calls — The system will only dial a call when an agent is available, to ensure </a:t>
            </a:r>
            <a:r>
              <a:rPr lang="en-US" sz="1600" b="0" dirty="0" smtClean="0"/>
              <a:t>that</a:t>
            </a:r>
          </a:p>
          <a:p>
            <a:r>
              <a:rPr lang="en-US" sz="1600" b="0" dirty="0" smtClean="0"/>
              <a:t>when </a:t>
            </a:r>
            <a:r>
              <a:rPr lang="en-US" sz="1600" b="0" dirty="0" smtClean="0"/>
              <a:t>the call is answered, an agent is available to answer the call. These campaigns are for </a:t>
            </a:r>
            <a:endParaRPr lang="en-US" sz="1600" b="0" dirty="0" smtClean="0"/>
          </a:p>
          <a:p>
            <a:r>
              <a:rPr lang="en-US" sz="1600" b="0" dirty="0" smtClean="0"/>
              <a:t>higher </a:t>
            </a:r>
            <a:r>
              <a:rPr lang="en-US" sz="1600" b="0" dirty="0" smtClean="0"/>
              <a:t>value customers</a:t>
            </a:r>
            <a:r>
              <a:rPr lang="en-US" sz="1600" b="0" dirty="0" smtClean="0"/>
              <a:t>.</a:t>
            </a:r>
          </a:p>
          <a:p>
            <a:endParaRPr lang="en-US" sz="1600" b="0" dirty="0" smtClean="0"/>
          </a:p>
          <a:p>
            <a:r>
              <a:rPr lang="en-US" sz="1600" b="0" dirty="0" smtClean="0"/>
              <a:t>Campaigns, sub-campaigns, and calling lists </a:t>
            </a:r>
            <a:r>
              <a:rPr lang="en-US" sz="1600" b="0" dirty="0" smtClean="0"/>
              <a:t>can be </a:t>
            </a:r>
            <a:r>
              <a:rPr lang="en-US" sz="1600" b="0" dirty="0" smtClean="0"/>
              <a:t>created by using the new Engage UI.</a:t>
            </a:r>
          </a:p>
          <a:p>
            <a:endParaRPr lang="en-US" sz="1600" b="0" dirty="0" smtClean="0"/>
          </a:p>
          <a:p>
            <a:endParaRPr lang="en-US" sz="1600" b="0" dirty="0" smtClean="0"/>
          </a:p>
          <a:p>
            <a:pPr eaLnBrk="1" hangingPunct="1">
              <a:lnSpc>
                <a:spcPct val="90000"/>
              </a:lnSpc>
            </a:pPr>
            <a:endParaRPr lang="en-US" sz="1600" dirty="0" smtClean="0">
              <a:latin typeface="Calibri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133600" y="381000"/>
            <a:ext cx="464870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Accessing Enterprise Manager</a:t>
            </a:r>
          </a:p>
          <a:p>
            <a:pPr eaLnBrk="1" hangingPunct="1">
              <a:lnSpc>
                <a:spcPct val="90000"/>
              </a:lnSpc>
            </a:pPr>
            <a:endParaRPr lang="en-US" sz="1600" dirty="0" smtClean="0">
              <a:latin typeface="Calibri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28600" y="990601"/>
            <a:ext cx="8627618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600" b="0" dirty="0" smtClean="0"/>
              <a:t>In </a:t>
            </a:r>
            <a:r>
              <a:rPr lang="en-US" sz="1600" b="0" dirty="0" smtClean="0"/>
              <a:t>Enterprise Manager, located in the Engage UI, </a:t>
            </a:r>
            <a:r>
              <a:rPr lang="en-US" sz="1600" b="0" dirty="0" smtClean="0"/>
              <a:t>there are enterprises </a:t>
            </a:r>
            <a:r>
              <a:rPr lang="en-US" sz="1600" b="0" dirty="0" smtClean="0"/>
              <a:t>containing </a:t>
            </a:r>
            <a:r>
              <a:rPr lang="en-US" sz="1600" b="0" dirty="0" smtClean="0"/>
              <a:t>the</a:t>
            </a:r>
          </a:p>
          <a:p>
            <a:r>
              <a:rPr lang="en-US" sz="1600" b="0" dirty="0" smtClean="0"/>
              <a:t>following </a:t>
            </a:r>
            <a:r>
              <a:rPr lang="en-US" sz="1600" b="0" dirty="0" smtClean="0"/>
              <a:t>top-level accounts in which campaigns are run:</a:t>
            </a:r>
          </a:p>
          <a:p>
            <a:pPr>
              <a:buFont typeface="Arial" pitchFamily="34" charset="0"/>
              <a:buChar char="•"/>
            </a:pPr>
            <a:r>
              <a:rPr lang="en-US" sz="1600" b="0" dirty="0" smtClean="0"/>
              <a:t>Enterprise Account</a:t>
            </a:r>
          </a:p>
          <a:p>
            <a:pPr>
              <a:buFont typeface="Arial" pitchFamily="34" charset="0"/>
              <a:buChar char="•"/>
            </a:pPr>
            <a:r>
              <a:rPr lang="en-US" sz="1600" b="0" dirty="0" smtClean="0"/>
              <a:t>User </a:t>
            </a:r>
            <a:r>
              <a:rPr lang="en-US" sz="1600" b="0" dirty="0" smtClean="0"/>
              <a:t>Account (you only need to configure the User Account.)</a:t>
            </a:r>
            <a:endParaRPr lang="en-US" sz="1600" b="0" dirty="0" smtClean="0"/>
          </a:p>
          <a:p>
            <a:endParaRPr lang="en-US" sz="1600" b="0" dirty="0" smtClean="0"/>
          </a:p>
          <a:p>
            <a:r>
              <a:rPr lang="en-US" sz="1600" b="0" dirty="0" smtClean="0"/>
              <a:t>To access Enterprise Manager, you log into the Engage UI using the supplied URL then enter</a:t>
            </a:r>
          </a:p>
          <a:p>
            <a:r>
              <a:rPr lang="en-US" sz="1600" b="0" dirty="0" smtClean="0"/>
              <a:t>y</a:t>
            </a:r>
            <a:r>
              <a:rPr lang="en-US" sz="1600" b="0" dirty="0" smtClean="0"/>
              <a:t>our User ID and initial password.</a:t>
            </a:r>
          </a:p>
          <a:p>
            <a:endParaRPr lang="en-US" sz="1600" b="0" dirty="0" smtClean="0"/>
          </a:p>
          <a:p>
            <a:endParaRPr lang="en-US" sz="1600" b="0" dirty="0" smtClean="0"/>
          </a:p>
          <a:p>
            <a:pPr eaLnBrk="1" hangingPunct="1">
              <a:lnSpc>
                <a:spcPct val="90000"/>
              </a:lnSpc>
            </a:pPr>
            <a:endParaRPr lang="en-US" sz="1600" dirty="0" smtClean="0">
              <a:latin typeface="Calibri" charset="0"/>
            </a:endParaRPr>
          </a:p>
        </p:txBody>
      </p:sp>
      <p:pic>
        <p:nvPicPr>
          <p:cNvPr id="1026" name="Picture 2" descr="C:\Users\kimberld\Documents\VCC\Outbound\Graphics\VCC_Dashboard_259_Engage_Account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0"/>
            <a:ext cx="8265886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133600" y="381001"/>
            <a:ext cx="4598695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Predictive Pacing Percentages</a:t>
            </a:r>
            <a:endParaRPr lang="en-US" sz="28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 smtClean="0">
              <a:latin typeface="Calibri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685800" y="990600"/>
            <a:ext cx="8627618" cy="8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600" b="0" dirty="0" smtClean="0"/>
              <a:t>You </a:t>
            </a:r>
            <a:r>
              <a:rPr lang="en-US" sz="1600" b="0" dirty="0" smtClean="0"/>
              <a:t>can set a predictive pacing percentage for predictive campaigns in the Engage UI. </a:t>
            </a:r>
          </a:p>
          <a:p>
            <a:endParaRPr lang="en-US" sz="1600" b="0" dirty="0" smtClean="0"/>
          </a:p>
          <a:p>
            <a:pPr eaLnBrk="1" hangingPunct="1">
              <a:lnSpc>
                <a:spcPct val="90000"/>
              </a:lnSpc>
            </a:pPr>
            <a:endParaRPr lang="en-US" sz="1600" dirty="0" smtClean="0">
              <a:latin typeface="Calibri" charset="0"/>
            </a:endParaRPr>
          </a:p>
        </p:txBody>
      </p:sp>
      <p:pic>
        <p:nvPicPr>
          <p:cNvPr id="3074" name="Picture 2" descr="C:\Users\kimberld\Documents\VCC\Outbound\Graphics\VCC_Dashboard_259_Outbound_Edit_Dial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81200"/>
            <a:ext cx="7848600" cy="345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>
          <a:xfrm>
            <a:off x="246884" y="228600"/>
            <a:ext cx="889711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/>
              <a:t>Provisioning Toast and Case Data for Outbound Campaigns</a:t>
            </a:r>
            <a:endParaRPr lang="en-US" sz="2800" b="1" kern="0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381000" y="990600"/>
            <a:ext cx="84812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b="0" dirty="0" smtClean="0"/>
              <a:t>For outbound campaigns, Toast and Case data are provisioned by using the </a:t>
            </a:r>
            <a:r>
              <a:rPr lang="en-US" sz="1600" dirty="0" smtClean="0"/>
              <a:t>Toast </a:t>
            </a:r>
            <a:r>
              <a:rPr lang="en-US" sz="1600" dirty="0" smtClean="0"/>
              <a:t>Data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0" dirty="0" smtClean="0"/>
              <a:t>and</a:t>
            </a:r>
            <a:r>
              <a:rPr lang="en-US" sz="1600" b="0" dirty="0" smtClean="0"/>
              <a:t> </a:t>
            </a:r>
            <a:r>
              <a:rPr lang="en-US" sz="1600" dirty="0" smtClean="0"/>
              <a:t>Case Data</a:t>
            </a:r>
            <a:r>
              <a:rPr lang="en-US" sz="1600" b="0" dirty="0" smtClean="0"/>
              <a:t> tabs in the </a:t>
            </a:r>
            <a:r>
              <a:rPr lang="en-US" sz="1600" dirty="0" smtClean="0"/>
              <a:t>Contact Center </a:t>
            </a:r>
            <a:r>
              <a:rPr lang="en-US" sz="1600" dirty="0" smtClean="0"/>
              <a:t>Settings </a:t>
            </a:r>
            <a:r>
              <a:rPr lang="en-US" sz="1600" b="0" dirty="0" smtClean="0"/>
              <a:t>view </a:t>
            </a:r>
            <a:r>
              <a:rPr lang="en-US" sz="1600" b="0" dirty="0" smtClean="0"/>
              <a:t>in VCC Dashboard</a:t>
            </a:r>
            <a:r>
              <a:rPr lang="en-US" sz="1600" b="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1600" b="0" dirty="0" smtClean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b="0" dirty="0" smtClean="0"/>
              <a:t>Note that this </a:t>
            </a:r>
            <a:r>
              <a:rPr lang="en-US" sz="1600" b="0" dirty="0" smtClean="0"/>
              <a:t>provisioning is different from inbound calls in which this data is provisioned </a:t>
            </a:r>
            <a:r>
              <a:rPr lang="en-US" sz="1600" b="0" dirty="0" smtClean="0"/>
              <a:t>by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0" dirty="0" smtClean="0"/>
              <a:t>using the </a:t>
            </a:r>
            <a:r>
              <a:rPr lang="en-US" sz="1600" dirty="0" smtClean="0"/>
              <a:t>ACD </a:t>
            </a:r>
            <a:r>
              <a:rPr lang="en-US" sz="1600" dirty="0" smtClean="0"/>
              <a:t>Page</a:t>
            </a:r>
            <a:r>
              <a:rPr lang="en-US" sz="1600" b="0" dirty="0" smtClean="0"/>
              <a:t> within CX Builder.</a:t>
            </a:r>
            <a:endParaRPr lang="en-US" sz="1600" dirty="0" smtClean="0">
              <a:latin typeface="Calibri" charset="0"/>
            </a:endParaRPr>
          </a:p>
        </p:txBody>
      </p:sp>
      <p:pic>
        <p:nvPicPr>
          <p:cNvPr id="2050" name="Picture 2" descr="C:\Users\kimberld\Documents\VCC\Outbound\Graphics\VCC_Dashboard_259_Outbound_Toast_Dat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2438400"/>
            <a:ext cx="4419600" cy="364207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246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>
          <a:xfrm>
            <a:off x="2286000" y="228600"/>
            <a:ext cx="357982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/>
              <a:t>Nailed </a:t>
            </a:r>
            <a:r>
              <a:rPr lang="en-US" sz="2800" dirty="0" smtClean="0"/>
              <a:t>Up Connections</a:t>
            </a:r>
            <a:endParaRPr lang="en-US" sz="2800" b="1" kern="0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457200" y="762000"/>
            <a:ext cx="8153400" cy="185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400" b="0" dirty="0" smtClean="0"/>
              <a:t>You </a:t>
            </a:r>
            <a:r>
              <a:rPr lang="en-US" sz="1400" b="0" dirty="0" smtClean="0"/>
              <a:t>can now enable or disable a </a:t>
            </a:r>
            <a:r>
              <a:rPr lang="en-US" sz="1400" b="0" i="1" dirty="0" smtClean="0"/>
              <a:t>nailed </a:t>
            </a:r>
            <a:r>
              <a:rPr lang="en-US" sz="1400" b="0" i="1" dirty="0" smtClean="0"/>
              <a:t>up </a:t>
            </a:r>
            <a:r>
              <a:rPr lang="en-US" sz="1400" b="0" dirty="0" smtClean="0"/>
              <a:t>connection </a:t>
            </a:r>
            <a:r>
              <a:rPr lang="en-US" sz="1400" b="0" dirty="0" smtClean="0"/>
              <a:t>for agents assigned to a specific </a:t>
            </a:r>
            <a:r>
              <a:rPr lang="en-US" sz="1400" b="0" dirty="0" smtClean="0"/>
              <a:t>queue. A </a:t>
            </a:r>
            <a:r>
              <a:rPr lang="en-US" sz="1400" b="0" dirty="0" smtClean="0"/>
              <a:t>nailed up connection is a persistent connection in which the agent phone remains </a:t>
            </a:r>
            <a:r>
              <a:rPr lang="en-US" sz="1400" b="0" dirty="0" smtClean="0"/>
              <a:t>connected </a:t>
            </a:r>
            <a:r>
              <a:rPr lang="en-US" sz="1400" b="0" dirty="0" smtClean="0"/>
              <a:t>to the media server so that when a call is received, the call must only be </a:t>
            </a:r>
            <a:r>
              <a:rPr lang="en-US" sz="1400" b="0" dirty="0" smtClean="0"/>
              <a:t>bridged to </a:t>
            </a:r>
            <a:r>
              <a:rPr lang="en-US" sz="1400" b="0" dirty="0" smtClean="0"/>
              <a:t>this persistent connection, enabling a quicker answer-time. </a:t>
            </a:r>
          </a:p>
          <a:p>
            <a:r>
              <a:rPr lang="en-US" sz="1400" b="0" dirty="0" smtClean="0"/>
              <a:t>This setting is configured under </a:t>
            </a:r>
            <a:r>
              <a:rPr lang="en-US" sz="1400" dirty="0" smtClean="0"/>
              <a:t>Contact Center Settings &gt; Queues</a:t>
            </a:r>
            <a:r>
              <a:rPr lang="en-US" sz="1400" b="0" dirty="0" smtClean="0"/>
              <a:t>. Click the </a:t>
            </a:r>
            <a:r>
              <a:rPr lang="en-US" sz="1400" dirty="0" smtClean="0"/>
              <a:t>Enable Nailed </a:t>
            </a:r>
            <a:r>
              <a:rPr lang="en-US" sz="1400" dirty="0" smtClean="0"/>
              <a:t>Up Connection for Agents in Queue</a:t>
            </a:r>
            <a:r>
              <a:rPr lang="en-US" sz="1400" b="0" dirty="0" smtClean="0"/>
              <a:t> checkbox in </a:t>
            </a:r>
            <a:r>
              <a:rPr lang="en-US" sz="1400" b="0" dirty="0" smtClean="0"/>
              <a:t>the </a:t>
            </a:r>
            <a:r>
              <a:rPr lang="en-US" sz="1400" dirty="0" smtClean="0"/>
              <a:t>Edit </a:t>
            </a:r>
            <a:r>
              <a:rPr lang="en-US" sz="1400" dirty="0" smtClean="0"/>
              <a:t>Queue</a:t>
            </a:r>
            <a:r>
              <a:rPr lang="en-US" sz="1400" b="0" dirty="0" smtClean="0"/>
              <a:t> dialog box to </a:t>
            </a:r>
            <a:r>
              <a:rPr lang="en-US" sz="1400" b="0" dirty="0" smtClean="0"/>
              <a:t>enable </a:t>
            </a:r>
            <a:r>
              <a:rPr lang="en-US" sz="1400" b="0" dirty="0" smtClean="0"/>
              <a:t>this connection</a:t>
            </a:r>
            <a:r>
              <a:rPr lang="en-US" sz="1400" b="0" dirty="0" smtClean="0"/>
              <a:t>.</a:t>
            </a:r>
          </a:p>
          <a:p>
            <a:endParaRPr lang="en-US" sz="1600" b="0" dirty="0" smtClean="0"/>
          </a:p>
          <a:p>
            <a:pPr eaLnBrk="1" hangingPunct="1">
              <a:lnSpc>
                <a:spcPct val="90000"/>
              </a:lnSpc>
            </a:pPr>
            <a:endParaRPr lang="en-US" sz="1600" dirty="0" smtClean="0">
              <a:latin typeface="Calibri" charset="0"/>
            </a:endParaRPr>
          </a:p>
        </p:txBody>
      </p:sp>
      <p:pic>
        <p:nvPicPr>
          <p:cNvPr id="4098" name="Picture 2" descr="C:\Users\kimberld\Documents\VCC\Outbound\Graphics\VCC_Dashboard_259_Outbound_Queu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157234"/>
            <a:ext cx="6172200" cy="415056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246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>
          <a:xfrm>
            <a:off x="780443" y="228600"/>
            <a:ext cx="636251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/>
              <a:t>           Outbound Campaign Call Recording</a:t>
            </a:r>
            <a:endParaRPr lang="en-US" sz="2800" b="1" kern="0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1843951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24" lvl="1" indent="-342900">
              <a:buFont typeface="Wingdings" pitchFamily="2" charset="2"/>
              <a:buChar char="Ø"/>
            </a:pPr>
            <a:r>
              <a:rPr lang="en-US" sz="1800" b="0" dirty="0" smtClean="0">
                <a:latin typeface="+mj-lt"/>
              </a:rPr>
              <a:t>You can record Outbound Campaign calls by using the Record feature on the interaction toolbar.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246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>
          <a:xfrm>
            <a:off x="538141" y="228600"/>
            <a:ext cx="8224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/>
              <a:t>Outbound Campaign Compliance Management</a:t>
            </a:r>
            <a:endParaRPr lang="en-US" sz="2800" b="1" kern="0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16002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24" lvl="1" indent="-342900">
              <a:buFont typeface="Wingdings" pitchFamily="2" charset="2"/>
              <a:buChar char="Ø"/>
            </a:pPr>
            <a:r>
              <a:rPr lang="en-US" sz="1800" b="0" dirty="0" smtClean="0">
                <a:latin typeface="+mn-lt"/>
              </a:rPr>
              <a:t>The Outbound Campaign Calls features meet the required national and international calling laws.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246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Genesys_template_2013">
  <a:themeElements>
    <a:clrScheme name="Genesys 2012 Revised">
      <a:dk1>
        <a:srgbClr val="000000"/>
      </a:dk1>
      <a:lt1>
        <a:sysClr val="window" lastClr="FFFFFF"/>
      </a:lt1>
      <a:dk2>
        <a:srgbClr val="696B73"/>
      </a:dk2>
      <a:lt2>
        <a:srgbClr val="E3DED1"/>
      </a:lt2>
      <a:accent1>
        <a:srgbClr val="005395"/>
      </a:accent1>
      <a:accent2>
        <a:srgbClr val="B5121B"/>
      </a:accent2>
      <a:accent3>
        <a:srgbClr val="709302"/>
      </a:accent3>
      <a:accent4>
        <a:srgbClr val="1FBEC9"/>
      </a:accent4>
      <a:accent5>
        <a:srgbClr val="EEB211"/>
      </a:accent5>
      <a:accent6>
        <a:srgbClr val="F58025"/>
      </a:accent6>
      <a:hlink>
        <a:srgbClr val="89ADD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CDCDC"/>
        </a:solidFill>
        <a:ln w="9525">
          <a:solidFill>
            <a:srgbClr val="A6A6A6"/>
          </a:solidFill>
          <a:round/>
          <a:headEnd/>
          <a:tailEnd/>
        </a:ln>
        <a:effectLst>
          <a:outerShdw dist="23000" dir="5400000" rotWithShape="0">
            <a:srgbClr val="808080">
              <a:alpha val="34999"/>
            </a:srgbClr>
          </a:outerShdw>
        </a:effectLst>
      </a:spPr>
      <a:bodyPr anchor="ctr"/>
      <a:lstStyle>
        <a:defPPr algn="ctr">
          <a:lnSpc>
            <a:spcPct val="90000"/>
          </a:lnSpc>
          <a:defRPr dirty="0">
            <a:solidFill>
              <a:schemeClr val="lt1"/>
            </a:solidFill>
            <a:latin typeface="+mn-lt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6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eaLnBrk="1" hangingPunct="1">
          <a:lnSpc>
            <a:spcPct val="90000"/>
          </a:lnSpc>
          <a:defRPr sz="1600" dirty="0" smtClean="0">
            <a:latin typeface="Calibri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215584"/>
        </a:dk2>
        <a:lt2>
          <a:srgbClr val="808080"/>
        </a:lt2>
        <a:accent1>
          <a:srgbClr val="7DA2D9"/>
        </a:accent1>
        <a:accent2>
          <a:srgbClr val="006B21"/>
        </a:accent2>
        <a:accent3>
          <a:srgbClr val="FFFFFF"/>
        </a:accent3>
        <a:accent4>
          <a:srgbClr val="000000"/>
        </a:accent4>
        <a:accent5>
          <a:srgbClr val="BFCEE9"/>
        </a:accent5>
        <a:accent6>
          <a:srgbClr val="00601D"/>
        </a:accent6>
        <a:hlink>
          <a:srgbClr val="C6060B"/>
        </a:hlink>
        <a:folHlink>
          <a:srgbClr val="E1C4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10887</TotalTime>
  <Words>632</Words>
  <Application>Microsoft Office PowerPoint</Application>
  <PresentationFormat>On-screen Show (4:3)</PresentationFormat>
  <Paragraphs>87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Genesys_template_2013</vt:lpstr>
      <vt:lpstr>VCC 2.5.9 Outbound Feature Highlights</vt:lpstr>
      <vt:lpstr>                                  Agenda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Linden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Maurice Linden</dc:creator>
  <cp:lastModifiedBy>kimberld</cp:lastModifiedBy>
  <cp:revision>543</cp:revision>
  <cp:lastPrinted>2014-06-17T13:41:59Z</cp:lastPrinted>
  <dcterms:created xsi:type="dcterms:W3CDTF">2008-03-25T22:55:48Z</dcterms:created>
  <dcterms:modified xsi:type="dcterms:W3CDTF">2014-09-19T19:19:25Z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EA586FA2-5822-4C08-9D63-0ABD4E4B8896</vt:lpwstr>
  </property>
  <property fmtid="{D5CDD505-2E9C-101B-9397-08002B2CF9AE}" pid="3" name="ArticulatePath">
    <vt:lpwstr>VCC 257 New Feature Highlights</vt:lpwstr>
  </property>
</Properties>
</file>