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5"/>
  </p:notesMasterIdLst>
  <p:sldIdLst>
    <p:sldId id="256" r:id="rId2"/>
    <p:sldId id="297" r:id="rId3"/>
    <p:sldId id="269" r:id="rId4"/>
    <p:sldId id="257" r:id="rId5"/>
    <p:sldId id="295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68" r:id="rId19"/>
    <p:sldId id="279" r:id="rId20"/>
    <p:sldId id="280" r:id="rId21"/>
    <p:sldId id="281" r:id="rId22"/>
    <p:sldId id="282" r:id="rId23"/>
    <p:sldId id="29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8172E348-D45C-4CBC-B8F0-76D64A55B00B}">
          <p14:sldIdLst>
            <p14:sldId id="256"/>
          </p14:sldIdLst>
        </p14:section>
        <p14:section name="Untitled Section" id="{979C2DF5-7189-42A1-A038-CA75ECDB1D38}">
          <p14:sldIdLst>
            <p14:sldId id="269"/>
            <p14:sldId id="295"/>
            <p14:sldId id="25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6"/>
            <p14:sldId id="268"/>
            <p14:sldId id="279"/>
            <p14:sldId id="280"/>
            <p14:sldId id="281"/>
            <p14:sldId id="282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6029" autoAdjust="0"/>
  </p:normalViewPr>
  <p:slideViewPr>
    <p:cSldViewPr>
      <p:cViewPr>
        <p:scale>
          <a:sx n="100" d="100"/>
          <a:sy n="100" d="100"/>
        </p:scale>
        <p:origin x="-595" y="4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4397881-069E-4300-AE42-3211AF5F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3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the new </a:t>
            </a:r>
            <a:r>
              <a:rPr lang="en-US" b="1" dirty="0" smtClean="0"/>
              <a:t>Email</a:t>
            </a:r>
            <a:r>
              <a:rPr lang="en-US" dirty="0" smtClean="0"/>
              <a:t> widget</a:t>
            </a:r>
            <a:r>
              <a:rPr lang="en-US" baseline="0" dirty="0" smtClean="0"/>
              <a:t> in VCC Dashboard’s </a:t>
            </a:r>
            <a:r>
              <a:rPr lang="en-US" b="1" baseline="0" dirty="0" smtClean="0"/>
              <a:t>Report </a:t>
            </a:r>
            <a:r>
              <a:rPr lang="en-US" baseline="0" dirty="0" smtClean="0"/>
              <a:t>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56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>
                <a:latin typeface="Calibri" charset="0"/>
              </a:rPr>
              <a:t>The </a:t>
            </a:r>
            <a:r>
              <a:rPr lang="en-US" sz="1200" b="1" dirty="0" smtClean="0">
                <a:latin typeface="Calibri" charset="0"/>
              </a:rPr>
              <a:t>History</a:t>
            </a:r>
            <a:r>
              <a:rPr lang="en-US" sz="1200" b="0" dirty="0" smtClean="0">
                <a:latin typeface="Calibri" charset="0"/>
              </a:rPr>
              <a:t> tab displays the contact history, which details the interactions that agents selected in the </a:t>
            </a:r>
            <a:r>
              <a:rPr lang="en-US" sz="1200" b="1" dirty="0" smtClean="0">
                <a:latin typeface="Calibri" charset="0"/>
              </a:rPr>
              <a:t>Contact History </a:t>
            </a:r>
            <a:r>
              <a:rPr lang="en-US" sz="1200" b="0" dirty="0" smtClean="0">
                <a:latin typeface="Calibri" charset="0"/>
              </a:rPr>
              <a:t>view of the person contacting the contact center.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Agents can use </a:t>
            </a:r>
            <a:r>
              <a:rPr lang="en-US" sz="1200" b="1" dirty="0" smtClean="0"/>
              <a:t>Details</a:t>
            </a:r>
            <a:r>
              <a:rPr lang="en-US" sz="1200" b="0" dirty="0" smtClean="0"/>
              <a:t> to view information such as time stamp and email subject.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Agents can use </a:t>
            </a:r>
            <a:r>
              <a:rPr lang="en-US" sz="1200" b="1" dirty="0" smtClean="0"/>
              <a:t>Note</a:t>
            </a:r>
            <a:r>
              <a:rPr lang="en-US" sz="1200" b="0" dirty="0" smtClean="0"/>
              <a:t> to attach a note to the interaction history.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Agents can use </a:t>
            </a:r>
            <a:r>
              <a:rPr lang="en-US" sz="1200" b="1" dirty="0" smtClean="0"/>
              <a:t>Case Data </a:t>
            </a:r>
            <a:r>
              <a:rPr lang="en-US" sz="1200" b="0" dirty="0" smtClean="0"/>
              <a:t>to view the case information for the interaction history.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b="0" dirty="0" smtClean="0"/>
              <a:t>Agents can start a voice consultation with another agent about their email session</a:t>
            </a:r>
            <a:endParaRPr lang="en-US" sz="1200" b="0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b="0" dirty="0" smtClean="0">
                <a:latin typeface="Arial" pitchFamily="34" charset="0"/>
              </a:rPr>
              <a:t>Agents can transfer their email interaction to their consultation target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/>
              <a:t>The </a:t>
            </a:r>
            <a:r>
              <a:rPr lang="en-US" sz="1200" b="1" dirty="0" smtClean="0"/>
              <a:t>Outbound E-mail Interaction </a:t>
            </a:r>
            <a:r>
              <a:rPr lang="en-US" sz="1200" b="0" dirty="0" smtClean="0"/>
              <a:t>window enables you to handle many e-mail-related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0" dirty="0" smtClean="0"/>
              <a:t>tasks, including the following: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Add one or more </a:t>
            </a:r>
            <a:r>
              <a:rPr lang="en-US" sz="1200" dirty="0" smtClean="0"/>
              <a:t>Carbon Copy (CC) </a:t>
            </a:r>
            <a:r>
              <a:rPr lang="en-US" sz="1200" b="0" dirty="0" smtClean="0"/>
              <a:t>recipients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Add one or more </a:t>
            </a:r>
            <a:r>
              <a:rPr lang="en-US" sz="1200" dirty="0" smtClean="0"/>
              <a:t>Blind Carbon Copy (BCC) </a:t>
            </a:r>
            <a:r>
              <a:rPr lang="en-US" sz="1200" b="0" dirty="0" smtClean="0"/>
              <a:t>recipients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The </a:t>
            </a:r>
            <a:r>
              <a:rPr lang="en-US" sz="1200" dirty="0" smtClean="0"/>
              <a:t>Contact Directory</a:t>
            </a:r>
            <a:r>
              <a:rPr lang="en-US" sz="1200" b="0" dirty="0" smtClean="0"/>
              <a:t> enables you to do the following: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Find contacts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Manage contacts by using contact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>
                <a:latin typeface="Calibri" charset="0"/>
              </a:rPr>
              <a:t>New Channel (Chat, Email, and Multichannel) reports for increased reporting capabilities.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0" dirty="0" smtClean="0">
                <a:latin typeface="Calibri" charset="0"/>
              </a:rPr>
              <a:t>Multichannel reports include statistics for all channels to which the agent is assigned.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Queue Activity - Time: Email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Queue Statistics - Day: Email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Agent Activity – Day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Agent Statistics - Day: Email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Configuring the Email Settings view in VCC Dashboard.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102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VCC Agent</a:t>
            </a:r>
            <a:r>
              <a:rPr lang="en-US" baseline="0" dirty="0" smtClean="0"/>
              <a:t> Desktop Email Features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The Voice channel is automatically set to the default 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Ready</a:t>
            </a:r>
            <a:r>
              <a:rPr lang="en-US" sz="12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 status when an agent logs in to the system. Agents can then set their status to: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Ready </a:t>
            </a:r>
            <a:r>
              <a:rPr lang="en-US" sz="12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to accept email interactions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Not Ready </a:t>
            </a:r>
            <a:r>
              <a:rPr lang="en-US" sz="12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to accept email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91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>
                <a:latin typeface="Calibri" charset="0"/>
              </a:rPr>
              <a:t>Agents can view their status summary (login name, channels, and channel status) by placing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0" dirty="0" smtClean="0">
                <a:latin typeface="Calibri" charset="0"/>
              </a:rPr>
              <a:t>their mouse pointer over the </a:t>
            </a:r>
            <a:r>
              <a:rPr lang="en-US" sz="1200" b="1" dirty="0" smtClean="0">
                <a:latin typeface="Calibri" charset="0"/>
              </a:rPr>
              <a:t>Agent Status </a:t>
            </a:r>
            <a:r>
              <a:rPr lang="en-US" sz="1200" b="0" dirty="0" smtClean="0">
                <a:latin typeface="Calibri" charset="0"/>
              </a:rPr>
              <a:t>icon.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50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Agents can </a:t>
            </a:r>
            <a:r>
              <a:rPr lang="en-US" sz="1200" b="0" kern="1200" dirty="0" smtClean="0">
                <a:solidFill>
                  <a:schemeClr val="bg2">
                    <a:lumMod val="10000"/>
                  </a:schemeClr>
                </a:solidFill>
                <a:latin typeface="Arial" charset="0"/>
                <a:ea typeface="ＭＳ Ｐゴシック" pitchFamily="123" charset="-128"/>
                <a:cs typeface="Tahoma" pitchFamily="34" charset="0"/>
              </a:rPr>
              <a:t>select which interaction channel they are using to see their key performance indicators (KPIs).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>
                <a:latin typeface="Calibri" charset="0"/>
              </a:rPr>
              <a:t>Toast data displays an interactive notification that enables agents to preview a new </a:t>
            </a:r>
            <a:r>
              <a:rPr lang="en-US" sz="1200" b="0" smtClean="0">
                <a:latin typeface="Calibri" charset="0"/>
              </a:rPr>
              <a:t>inbound </a:t>
            </a:r>
            <a:endParaRPr lang="en-US" sz="1200" b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b="0" smtClean="0">
                <a:latin typeface="Calibri" charset="0"/>
              </a:rPr>
              <a:t>email interaction. This notification includes attached data that enables agents to decide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0" smtClean="0">
                <a:latin typeface="Calibri" charset="0"/>
              </a:rPr>
              <a:t>whether </a:t>
            </a:r>
            <a:r>
              <a:rPr lang="en-US" sz="1200" b="0" dirty="0" smtClean="0">
                <a:latin typeface="Calibri" charset="0"/>
              </a:rPr>
              <a:t>to accept or decline the interaction.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/>
              <a:t>The </a:t>
            </a:r>
            <a:r>
              <a:rPr lang="en-US" sz="1200" dirty="0" smtClean="0"/>
              <a:t>Email Interaction </a:t>
            </a:r>
            <a:r>
              <a:rPr lang="en-US" sz="1200" b="0" dirty="0" smtClean="0"/>
              <a:t>window</a:t>
            </a:r>
            <a:r>
              <a:rPr lang="en-US" sz="1200" dirty="0" smtClean="0"/>
              <a:t> </a:t>
            </a:r>
            <a:r>
              <a:rPr lang="en-US" sz="1200" b="0" dirty="0" smtClean="0"/>
              <a:t>enables you to handle many e-mail related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/>
              <a:t>A </a:t>
            </a:r>
            <a:r>
              <a:rPr lang="en-US" sz="1200" b="0" dirty="0" err="1" smtClean="0"/>
              <a:t>workbin</a:t>
            </a:r>
            <a:r>
              <a:rPr lang="en-US" sz="1200" b="0" dirty="0" smtClean="0"/>
              <a:t> is similar to a personal queue where you can store e-mail and other interactions to be handled later.</a:t>
            </a:r>
            <a:endParaRPr lang="en-US" sz="1200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/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67200"/>
            <a:ext cx="9144000" cy="243840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 dirty="0">
              <a:solidFill>
                <a:srgbClr val="000000"/>
              </a:solidFill>
              <a:latin typeface="Arial" pitchFamily="36" charset="0"/>
              <a:ea typeface="ＭＳ Ｐゴシック" pitchFamily="34" charset="-128"/>
            </a:endParaRPr>
          </a:p>
        </p:txBody>
      </p:sp>
      <p:pic>
        <p:nvPicPr>
          <p:cNvPr id="6" name="Picture 13" descr="Geneys_logo_WH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638800"/>
            <a:ext cx="251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79424" y="4471988"/>
            <a:ext cx="8359775" cy="862012"/>
          </a:xfrm>
        </p:spPr>
        <p:txBody>
          <a:bodyPr wrap="square" anchor="t"/>
          <a:lstStyle>
            <a:lvl1pPr>
              <a:lnSpc>
                <a:spcPct val="95000"/>
              </a:lnSpc>
              <a:defRPr sz="360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5775" y="5371380"/>
            <a:ext cx="6400800" cy="762000"/>
          </a:xfrm>
        </p:spPr>
        <p:txBody>
          <a:bodyPr/>
          <a:lstStyle>
            <a:lvl1pPr marL="0" marR="0" indent="-1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-84" charset="0"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j-lt"/>
                <a:cs typeface="Tahoma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8663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out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eneys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51600" y="1"/>
            <a:ext cx="26924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0" name="Rectangle 8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355600" y="2848845"/>
            <a:ext cx="8401316" cy="1014412"/>
          </a:xfrm>
        </p:spPr>
        <p:txBody>
          <a:bodyPr wrap="square" anchor="t"/>
          <a:lstStyle>
            <a:lvl1pPr>
              <a:lnSpc>
                <a:spcPct val="95000"/>
              </a:lnSpc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355601" y="3863256"/>
            <a:ext cx="6916109" cy="1002552"/>
          </a:xfrm>
        </p:spPr>
        <p:txBody>
          <a:bodyPr/>
          <a:lstStyle>
            <a:lvl1pPr marL="0" marR="0" indent="-1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-84" charset="0"/>
              <a:buNone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Tahoma"/>
              </a:defRPr>
            </a:lvl1pPr>
          </a:lstStyle>
          <a:p>
            <a:pPr lvl="0"/>
            <a:r>
              <a:rPr lang="en-US" dirty="0" smtClean="0"/>
              <a:t>Click to edit master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8048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6404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363" y="1317626"/>
            <a:ext cx="8443912" cy="4778375"/>
          </a:xfrm>
        </p:spPr>
        <p:txBody>
          <a:bodyPr/>
          <a:lstStyle>
            <a:lvl1pPr>
              <a:defRPr sz="2800"/>
            </a:lvl1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748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861604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11200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205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53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41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57451" y="2842684"/>
            <a:ext cx="428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0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76601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150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162426" y="2842684"/>
            <a:ext cx="512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64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64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64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746751" y="2842684"/>
            <a:ext cx="593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 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181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18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27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643688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253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184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19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12051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248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152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29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376364" y="4142318"/>
            <a:ext cx="2719387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Tahoma"/>
              </a:rPr>
              <a:t>Default Color and line weight when drawing boxes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81000" y="1483785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Colors and RGB values in template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512051" y="487770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112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147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643688" y="4860771"/>
            <a:ext cx="59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141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169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68451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255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255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255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366839" y="5185833"/>
            <a:ext cx="2719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Tahoma"/>
              </a:rPr>
              <a:t>Hyperlink color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32464" y="2204455"/>
            <a:ext cx="592137" cy="598096"/>
          </a:xfrm>
          <a:prstGeom prst="ellipse">
            <a:avLst/>
          </a:prstGeom>
          <a:solidFill>
            <a:srgbClr val="B5121B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608764" y="2204455"/>
            <a:ext cx="592137" cy="598096"/>
          </a:xfrm>
          <a:prstGeom prst="ellipse">
            <a:avLst/>
          </a:prstGeom>
          <a:solidFill>
            <a:srgbClr val="FDB813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477125" y="2204455"/>
            <a:ext cx="592138" cy="598096"/>
          </a:xfrm>
          <a:prstGeom prst="ellipse">
            <a:avLst/>
          </a:prstGeom>
          <a:solidFill>
            <a:srgbClr val="F8981D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32464" y="4198355"/>
            <a:ext cx="592137" cy="596498"/>
          </a:xfrm>
          <a:prstGeom prst="ellipse">
            <a:avLst/>
          </a:prstGeom>
          <a:solidFill>
            <a:srgbClr val="005395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608764" y="4215288"/>
            <a:ext cx="592137" cy="596498"/>
          </a:xfrm>
          <a:prstGeom prst="ellipse">
            <a:avLst/>
          </a:prstGeom>
          <a:solidFill>
            <a:srgbClr val="008DA9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470775" y="4215288"/>
            <a:ext cx="592138" cy="596498"/>
          </a:xfrm>
          <a:prstGeom prst="ellipse">
            <a:avLst/>
          </a:prstGeom>
          <a:solidFill>
            <a:srgbClr val="709302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452689" y="2204455"/>
            <a:ext cx="592137" cy="598096"/>
          </a:xfrm>
          <a:prstGeom prst="ellipse">
            <a:avLst/>
          </a:prstGeom>
          <a:solidFill>
            <a:srgbClr val="00000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328988" y="2204455"/>
            <a:ext cx="592137" cy="598096"/>
          </a:xfrm>
          <a:prstGeom prst="ellipse">
            <a:avLst/>
          </a:prstGeom>
          <a:solidFill>
            <a:srgbClr val="969696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97350" y="2204455"/>
            <a:ext cx="592138" cy="598096"/>
          </a:xfrm>
          <a:prstGeom prst="ellipse">
            <a:avLst/>
          </a:prstGeom>
          <a:solidFill>
            <a:srgbClr val="40404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00089" y="2208688"/>
            <a:ext cx="592137" cy="596498"/>
          </a:xfrm>
          <a:prstGeom prst="ellipse">
            <a:avLst/>
          </a:prstGeom>
          <a:solidFill>
            <a:srgbClr val="FA3529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576389" y="2208688"/>
            <a:ext cx="592137" cy="596498"/>
          </a:xfrm>
          <a:prstGeom prst="ellipse">
            <a:avLst/>
          </a:prstGeom>
          <a:solidFill>
            <a:schemeClr val="bg1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00089" y="4128888"/>
            <a:ext cx="592137" cy="596498"/>
          </a:xfrm>
          <a:prstGeom prst="ellipse">
            <a:avLst/>
          </a:prstGeom>
          <a:solidFill>
            <a:srgbClr val="DCDCDC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lnSpc>
                <a:spcPct val="90000"/>
              </a:lnSpc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00089" y="5062338"/>
            <a:ext cx="592137" cy="596497"/>
          </a:xfrm>
          <a:prstGeom prst="ellipse">
            <a:avLst/>
          </a:prstGeom>
          <a:solidFill>
            <a:srgbClr val="7EA6D8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title" hasCustomPrompt="1"/>
          </p:nvPr>
        </p:nvSpPr>
        <p:spPr>
          <a:xfrm>
            <a:off x="355600" y="243570"/>
            <a:ext cx="7340600" cy="688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732464" y="4198355"/>
            <a:ext cx="592137" cy="596498"/>
          </a:xfrm>
          <a:prstGeom prst="ellipse">
            <a:avLst/>
          </a:prstGeom>
          <a:solidFill>
            <a:srgbClr val="005395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5764213" y="4877704"/>
            <a:ext cx="590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 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83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149</a:t>
            </a:r>
          </a:p>
        </p:txBody>
      </p:sp>
      <p:sp>
        <p:nvSpPr>
          <p:cNvPr id="31" name="Oval 30"/>
          <p:cNvSpPr>
            <a:spLocks noChangeArrowheads="1"/>
          </p:cNvSpPr>
          <p:nvPr userDrawn="1"/>
        </p:nvSpPr>
        <p:spPr bwMode="auto">
          <a:xfrm>
            <a:off x="2452689" y="2204455"/>
            <a:ext cx="592137" cy="598096"/>
          </a:xfrm>
          <a:prstGeom prst="ellipse">
            <a:avLst/>
          </a:prstGeom>
          <a:solidFill>
            <a:srgbClr val="00000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5068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5601" y="160867"/>
            <a:ext cx="8448675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Sample Title, Calibri 34 pt, Initial Caps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60363" y="1318684"/>
            <a:ext cx="84439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5854701" y="6603581"/>
            <a:ext cx="2944812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 defTabSz="457200">
              <a:spcBef>
                <a:spcPts val="500"/>
              </a:spcBef>
              <a:defRPr/>
            </a:pPr>
            <a:r>
              <a:rPr lang="en-US" sz="600" b="0" dirty="0">
                <a:solidFill>
                  <a:srgbClr val="7F7F7F"/>
                </a:solidFill>
                <a:latin typeface="Tahoma"/>
                <a:ea typeface="ＭＳ Ｐゴシック" pitchFamily="34" charset="-128"/>
              </a:rPr>
              <a:t>© 2013, Genesys Telecommunications Laboratories, Inc. All rights reserved.</a:t>
            </a:r>
          </a:p>
        </p:txBody>
      </p:sp>
      <p:pic>
        <p:nvPicPr>
          <p:cNvPr id="1031" name="Picture 13" descr="Geneys_logo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27001" y="6089691"/>
            <a:ext cx="1809794" cy="7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8707449" y="6348798"/>
            <a:ext cx="339715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/>
            <a:fld id="{2E70E697-B099-4C1C-A165-B05391BAF0B7}" type="slidenum">
              <a:rPr lang="en-GB" sz="800" b="0">
                <a:solidFill>
                  <a:srgbClr val="FA3529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‹#›</a:t>
            </a:fld>
            <a:r>
              <a:rPr lang="en-GB" sz="800" b="0" dirty="0">
                <a:solidFill>
                  <a:srgbClr val="FA3529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endParaRPr lang="en-GB" sz="800" b="0" dirty="0">
              <a:solidFill>
                <a:srgbClr val="FA3529"/>
              </a:solidFill>
              <a:latin typeface="Tahom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5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baseline="0">
          <a:solidFill>
            <a:schemeClr val="tx1"/>
          </a:solidFill>
          <a:latin typeface="+mj-lt"/>
          <a:ea typeface="ＭＳ Ｐゴシック" pitchFamily="123" charset="-128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200"/>
        </a:spcBef>
        <a:spcAft>
          <a:spcPts val="0"/>
        </a:spcAft>
        <a:buClr>
          <a:schemeClr val="bg1"/>
        </a:buClr>
        <a:buSzPct val="25000"/>
        <a:buFont typeface="Arial" pitchFamily="34" charset="0"/>
        <a:buChar char="•"/>
        <a:defRPr sz="3000" b="0">
          <a:solidFill>
            <a:schemeClr val="bg2">
              <a:lumMod val="10000"/>
            </a:schemeClr>
          </a:solidFill>
          <a:latin typeface="+mj-lt"/>
          <a:ea typeface="ＭＳ Ｐゴシック" pitchFamily="123" charset="-128"/>
          <a:cs typeface="Tahoma" pitchFamily="34" charset="0"/>
        </a:defRPr>
      </a:lvl1pPr>
      <a:lvl2pPr marL="192024" indent="-173736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2400">
          <a:solidFill>
            <a:schemeClr val="tx1"/>
          </a:solidFill>
          <a:latin typeface="+mj-lt"/>
          <a:ea typeface="ＭＳ Ｐゴシック" pitchFamily="36" charset="-128"/>
          <a:cs typeface="Tahoma" pitchFamily="34" charset="0"/>
        </a:defRPr>
      </a:lvl2pPr>
      <a:lvl3pPr marL="365760" indent="-173038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2000">
          <a:solidFill>
            <a:schemeClr val="tx1"/>
          </a:solidFill>
          <a:latin typeface="+mj-lt"/>
          <a:ea typeface="ＭＳ Ｐゴシック" pitchFamily="36" charset="-128"/>
          <a:cs typeface="Tahoma" pitchFamily="34" charset="0"/>
        </a:defRPr>
      </a:lvl3pPr>
      <a:lvl4pPr marL="548640" indent="-133350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1800">
          <a:solidFill>
            <a:schemeClr val="tx1"/>
          </a:solidFill>
          <a:latin typeface="+mj-lt"/>
          <a:ea typeface="ＭＳ Ｐゴシック" pitchFamily="36" charset="-128"/>
          <a:cs typeface="Tahoma" pitchFamily="34" charset="0"/>
        </a:defRPr>
      </a:lvl4pPr>
      <a:lvl5pPr marL="682625" indent="-171450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  <a:ea typeface="ＭＳ Ｐゴシック" pitchFamily="36" charset="-128"/>
          <a:cs typeface="Tahoma" pitchFamily="34" charset="0"/>
        </a:defRPr>
      </a:lvl5pPr>
      <a:lvl6pPr marL="21717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6pPr>
      <a:lvl7pPr marL="26289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7pPr>
      <a:lvl8pPr marL="30861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8pPr>
      <a:lvl9pPr marL="35433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2848844"/>
            <a:ext cx="8401316" cy="1570755"/>
          </a:xfrm>
        </p:spPr>
        <p:txBody>
          <a:bodyPr/>
          <a:lstStyle/>
          <a:p>
            <a:r>
              <a:rPr lang="en-US" dirty="0" smtClean="0"/>
              <a:t>VCC 2.5.9 </a:t>
            </a:r>
            <a:br>
              <a:rPr lang="en-US" dirty="0" smtClean="0"/>
            </a:br>
            <a:r>
              <a:rPr lang="en-US" dirty="0" smtClean="0"/>
              <a:t>Email Feature Highlights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5796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Toast Data for Email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62600" y="4724399"/>
            <a:ext cx="1600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</a:rPr>
              <a:t>Agent Toast Data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477000" cy="397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90600" y="990600"/>
            <a:ext cx="804874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Toast data displays an interactive notification that enables agents to preview a new inbound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email interaction. This notification includes attached data that enables agents to decide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whether to accept or decline the interaction.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403201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0867"/>
            <a:ext cx="8448675" cy="677333"/>
          </a:xfrm>
        </p:spPr>
        <p:txBody>
          <a:bodyPr/>
          <a:lstStyle/>
          <a:p>
            <a:pPr algn="ctr"/>
            <a:r>
              <a:rPr lang="en-US" dirty="0" smtClean="0"/>
              <a:t>Inbound Email Interaction Window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945437" cy="48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762000" y="838200"/>
            <a:ext cx="77780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The </a:t>
            </a:r>
            <a:r>
              <a:rPr lang="en-US" sz="1600" dirty="0" smtClean="0"/>
              <a:t>Inbound</a:t>
            </a:r>
            <a:r>
              <a:rPr lang="en-US" sz="1600" b="0" dirty="0" smtClean="0"/>
              <a:t> </a:t>
            </a:r>
            <a:r>
              <a:rPr lang="en-US" sz="1600" dirty="0" smtClean="0"/>
              <a:t>Email </a:t>
            </a:r>
            <a:r>
              <a:rPr lang="en-US" sz="1600" dirty="0" smtClean="0"/>
              <a:t>Interaction </a:t>
            </a:r>
            <a:r>
              <a:rPr lang="en-US" sz="1600" b="0" dirty="0" smtClean="0"/>
              <a:t>window</a:t>
            </a:r>
            <a:r>
              <a:rPr lang="en-US" sz="1600" dirty="0" smtClean="0"/>
              <a:t> </a:t>
            </a:r>
            <a:r>
              <a:rPr lang="en-US" sz="1600" b="0" dirty="0" smtClean="0"/>
              <a:t>enables you to handle many e-mail </a:t>
            </a:r>
            <a:r>
              <a:rPr lang="en-US" sz="1600" b="0" dirty="0" smtClean="0"/>
              <a:t>related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 tasks.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46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75676" cy="872067"/>
          </a:xfrm>
        </p:spPr>
        <p:txBody>
          <a:bodyPr/>
          <a:lstStyle/>
          <a:p>
            <a:pPr algn="ctr"/>
            <a:r>
              <a:rPr lang="en-US" dirty="0" smtClean="0"/>
              <a:t>Inbound and Outbound </a:t>
            </a:r>
            <a:r>
              <a:rPr lang="en-US" dirty="0" err="1" smtClean="0"/>
              <a:t>Workbins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5884"/>
            <a:ext cx="7924800" cy="21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848600" cy="207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28600" y="1066800"/>
            <a:ext cx="88647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A </a:t>
            </a:r>
            <a:r>
              <a:rPr lang="en-US" sz="1600" b="0" dirty="0" err="1" smtClean="0"/>
              <a:t>workbin</a:t>
            </a:r>
            <a:r>
              <a:rPr lang="en-US" sz="1600" b="0" dirty="0" smtClean="0"/>
              <a:t> is </a:t>
            </a:r>
            <a:r>
              <a:rPr lang="en-US" sz="1600" b="0" dirty="0" smtClean="0"/>
              <a:t>similar to </a:t>
            </a:r>
            <a:r>
              <a:rPr lang="en-US" sz="1600" b="0" dirty="0" smtClean="0"/>
              <a:t>a personal queue where you can store e-mail and other interactions to </a:t>
            </a:r>
            <a:r>
              <a:rPr lang="en-US" sz="1600" b="0" dirty="0" smtClean="0"/>
              <a:t>be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handled </a:t>
            </a:r>
            <a:r>
              <a:rPr lang="en-US" sz="1600" b="0" dirty="0" smtClean="0"/>
              <a:t>later.</a:t>
            </a: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70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60867"/>
            <a:ext cx="8651876" cy="677333"/>
          </a:xfrm>
        </p:spPr>
        <p:txBody>
          <a:bodyPr/>
          <a:lstStyle/>
          <a:p>
            <a:pPr algn="ctr"/>
            <a:r>
              <a:rPr lang="en-US" dirty="0" smtClean="0"/>
              <a:t>Contact History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3664"/>
            <a:ext cx="7162800" cy="427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066800" y="762000"/>
            <a:ext cx="727622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The </a:t>
            </a:r>
            <a:r>
              <a:rPr lang="en-US" sz="1600" dirty="0" smtClean="0">
                <a:latin typeface="Calibri" charset="0"/>
              </a:rPr>
              <a:t>History</a:t>
            </a:r>
            <a:r>
              <a:rPr lang="en-US" sz="1600" b="0" dirty="0" smtClean="0">
                <a:latin typeface="Calibri" charset="0"/>
              </a:rPr>
              <a:t> tab displays the contact history, which details the interactions that agents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s</a:t>
            </a:r>
            <a:r>
              <a:rPr lang="en-US" sz="1600" b="0" dirty="0" smtClean="0">
                <a:latin typeface="Calibri" charset="0"/>
              </a:rPr>
              <a:t>elected in the </a:t>
            </a:r>
            <a:r>
              <a:rPr lang="en-US" sz="1600" dirty="0" smtClean="0">
                <a:latin typeface="Calibri" charset="0"/>
              </a:rPr>
              <a:t>Contact History </a:t>
            </a:r>
            <a:r>
              <a:rPr lang="en-US" sz="1600" b="0" dirty="0" smtClean="0">
                <a:latin typeface="Calibri" charset="0"/>
              </a:rPr>
              <a:t>view of the person contacting the contact center.</a:t>
            </a:r>
            <a:endParaRPr lang="en-US" sz="1600" b="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1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867"/>
            <a:ext cx="8804277" cy="677333"/>
          </a:xfrm>
        </p:spPr>
        <p:txBody>
          <a:bodyPr/>
          <a:lstStyle/>
          <a:p>
            <a:pPr algn="ctr"/>
            <a:r>
              <a:rPr lang="en-US" sz="3200" dirty="0" smtClean="0"/>
              <a:t>Contact </a:t>
            </a:r>
            <a:r>
              <a:rPr lang="en-US" sz="3200" dirty="0"/>
              <a:t>History </a:t>
            </a:r>
            <a:r>
              <a:rPr lang="en-US" sz="3200" dirty="0" smtClean="0"/>
              <a:t>Notes, </a:t>
            </a:r>
            <a:r>
              <a:rPr lang="en-US" sz="3200" dirty="0" smtClean="0"/>
              <a:t>Details, Case Data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827818" cy="44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19200" y="1143000"/>
            <a:ext cx="18473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85800" y="762000"/>
            <a:ext cx="76642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Agents can use </a:t>
            </a:r>
            <a:r>
              <a:rPr lang="en-US" sz="1600" dirty="0" smtClean="0"/>
              <a:t>Details</a:t>
            </a:r>
            <a:r>
              <a:rPr lang="en-US" sz="1600" b="0" dirty="0" smtClean="0"/>
              <a:t> to view information such as time </a:t>
            </a:r>
            <a:r>
              <a:rPr lang="en-US" sz="1600" b="0" dirty="0" smtClean="0"/>
              <a:t>stamp </a:t>
            </a:r>
            <a:r>
              <a:rPr lang="en-US" sz="1600" b="0" dirty="0" smtClean="0"/>
              <a:t>and </a:t>
            </a:r>
            <a:r>
              <a:rPr lang="en-US" sz="1600" b="0" dirty="0" smtClean="0"/>
              <a:t>email subject</a:t>
            </a:r>
            <a:endParaRPr lang="en-US" sz="16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Agents can use </a:t>
            </a:r>
            <a:r>
              <a:rPr lang="en-US" sz="1600" dirty="0" smtClean="0"/>
              <a:t>Note</a:t>
            </a:r>
            <a:r>
              <a:rPr lang="en-US" sz="1600" b="0" dirty="0" smtClean="0"/>
              <a:t> to attach a note to the interaction history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Agents can use </a:t>
            </a:r>
            <a:r>
              <a:rPr lang="en-US" sz="1600" dirty="0" smtClean="0"/>
              <a:t>Case Data</a:t>
            </a:r>
            <a:r>
              <a:rPr lang="en-US" sz="1600" b="0" dirty="0" smtClean="0"/>
              <a:t> to view the case information for the interaction history</a:t>
            </a: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8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228600"/>
            <a:ext cx="8448675" cy="914400"/>
          </a:xfrm>
        </p:spPr>
        <p:txBody>
          <a:bodyPr/>
          <a:lstStyle/>
          <a:p>
            <a:pPr algn="ctr"/>
            <a:r>
              <a:rPr lang="en-US" dirty="0" smtClean="0"/>
              <a:t>Email Control </a:t>
            </a:r>
            <a:r>
              <a:rPr lang="en-US" dirty="0" smtClean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Voice Consultation </a:t>
            </a:r>
            <a:r>
              <a:rPr lang="en-US" dirty="0" smtClean="0"/>
              <a:t>and Email </a:t>
            </a:r>
            <a:r>
              <a:rPr lang="en-US" dirty="0" smtClean="0"/>
              <a:t>Transfers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74316"/>
            <a:ext cx="4114800" cy="437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641548" cy="41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09600" y="1219200"/>
            <a:ext cx="76706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b="0" dirty="0" smtClean="0"/>
              <a:t>Agents can start a voice consultation with another agent about their </a:t>
            </a:r>
            <a:r>
              <a:rPr lang="en-US" sz="1600" b="0" dirty="0" smtClean="0"/>
              <a:t>email </a:t>
            </a:r>
            <a:r>
              <a:rPr lang="en-US" sz="1600" b="0" dirty="0" smtClean="0"/>
              <a:t>session</a:t>
            </a:r>
            <a:endParaRPr lang="en-US" sz="1600" b="0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b="0" dirty="0" smtClean="0">
                <a:latin typeface="Arial" pitchFamily="34" charset="0"/>
              </a:rPr>
              <a:t>Agents can transfer their </a:t>
            </a:r>
            <a:r>
              <a:rPr lang="en-US" sz="1600" b="0" dirty="0" smtClean="0">
                <a:latin typeface="Arial" pitchFamily="34" charset="0"/>
              </a:rPr>
              <a:t>email interaction </a:t>
            </a:r>
            <a:r>
              <a:rPr lang="en-US" sz="1600" b="0" dirty="0" smtClean="0">
                <a:latin typeface="Arial" pitchFamily="34" charset="0"/>
              </a:rPr>
              <a:t>to their consultation target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31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0867"/>
            <a:ext cx="8448675" cy="677333"/>
          </a:xfrm>
        </p:spPr>
        <p:txBody>
          <a:bodyPr/>
          <a:lstStyle/>
          <a:p>
            <a:pPr algn="ctr"/>
            <a:r>
              <a:rPr lang="en-US" dirty="0" smtClean="0"/>
              <a:t>Outbound Email Interactions Window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934199" cy="411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762000" y="838200"/>
            <a:ext cx="18473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38200" y="914400"/>
            <a:ext cx="8087470" cy="124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The </a:t>
            </a:r>
            <a:r>
              <a:rPr lang="en-US" sz="1600" dirty="0" smtClean="0"/>
              <a:t>Outbound E-mail Interaction </a:t>
            </a:r>
            <a:r>
              <a:rPr lang="en-US" sz="1600" b="0" dirty="0" smtClean="0"/>
              <a:t>window enables you to handle many e-mail-related </a:t>
            </a:r>
            <a:endParaRPr lang="en-US" sz="16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tasks</a:t>
            </a:r>
            <a:r>
              <a:rPr lang="en-US" sz="1600" b="0" dirty="0" smtClean="0"/>
              <a:t>, including the following</a:t>
            </a:r>
            <a:r>
              <a:rPr lang="en-US" sz="1600" b="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Add one or more </a:t>
            </a:r>
            <a:r>
              <a:rPr lang="en-US" sz="1600" dirty="0" smtClean="0"/>
              <a:t>Carbon Copy (CC) </a:t>
            </a:r>
            <a:r>
              <a:rPr lang="en-US" sz="1600" b="0" dirty="0" smtClean="0"/>
              <a:t>recipients</a:t>
            </a:r>
            <a:endParaRPr lang="en-US" sz="16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Add one or more </a:t>
            </a:r>
            <a:r>
              <a:rPr lang="en-US" sz="1600" dirty="0" smtClean="0"/>
              <a:t>Blind Carbon Copy (BCC) </a:t>
            </a:r>
            <a:r>
              <a:rPr lang="en-US" sz="1600" b="0" dirty="0" smtClean="0"/>
              <a:t>recipients</a:t>
            </a:r>
            <a:endParaRPr lang="en-US" sz="1600" b="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96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867"/>
            <a:ext cx="8804277" cy="872067"/>
          </a:xfrm>
        </p:spPr>
        <p:txBody>
          <a:bodyPr/>
          <a:lstStyle/>
          <a:p>
            <a:pPr algn="ctr"/>
            <a:r>
              <a:rPr lang="en-US" sz="3200" dirty="0" smtClean="0"/>
              <a:t>Email </a:t>
            </a:r>
            <a:r>
              <a:rPr lang="en-US" sz="3200" dirty="0" smtClean="0"/>
              <a:t>Contact Directory and Outbound Email 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133600" cy="16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635240" cy="312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66800" y="1371600"/>
            <a:ext cx="524694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The</a:t>
            </a:r>
            <a:r>
              <a:rPr lang="en-US" sz="1600" b="0" dirty="0" smtClean="0"/>
              <a:t> </a:t>
            </a:r>
            <a:r>
              <a:rPr lang="en-US" sz="1600" dirty="0" smtClean="0"/>
              <a:t>Contact Directory</a:t>
            </a:r>
            <a:r>
              <a:rPr lang="en-US" sz="1600" b="0" dirty="0" smtClean="0"/>
              <a:t> enables you to do the following: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Find contacts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Manage contacts by using contact actions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11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0867"/>
            <a:ext cx="8448675" cy="601133"/>
          </a:xfrm>
        </p:spPr>
        <p:txBody>
          <a:bodyPr/>
          <a:lstStyle/>
          <a:p>
            <a:pPr algn="ctr"/>
            <a:r>
              <a:rPr lang="en-US" dirty="0" smtClean="0"/>
              <a:t>CX Analytics Email Features Overview</a:t>
            </a:r>
            <a:r>
              <a:rPr lang="en-US" dirty="0"/>
              <a:t/>
            </a:r>
            <a:br>
              <a:rPr lang="en-US" dirty="0"/>
            </a:br>
            <a:endParaRPr lang="en-US" sz="2800" b="0" dirty="0"/>
          </a:p>
        </p:txBody>
      </p:sp>
      <p:pic>
        <p:nvPicPr>
          <p:cNvPr id="12290" name="Picture 2" descr="C:\Users\bkrug\Pictures\My Screen Shots\Screen Shot 08-26-14 at 12.57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8077200" cy="264164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057400" y="2667000"/>
            <a:ext cx="1905000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886200" y="2667000"/>
            <a:ext cx="7620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962400" y="2667000"/>
            <a:ext cx="2057400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962400" y="2667000"/>
            <a:ext cx="3657600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 bwMode="auto">
          <a:xfrm>
            <a:off x="1447800" y="1367034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rgbClr val="FF0000"/>
              </a:solidFill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New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Channel Reports -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Chat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Email,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</a:rPr>
              <a:t>Multichannel</a:t>
            </a:r>
            <a:endParaRPr lang="en-US" sz="1600" dirty="0" smtClean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09600" y="914400"/>
            <a:ext cx="764561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New Channel (Chat, Email, and Multichannel) reports for increased reporting capabilities.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Multichannel reports include statistics for all channels to which the agent is assigned.</a:t>
            </a:r>
            <a:endParaRPr lang="en-US" sz="1600" b="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98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Queue Activity - Time: </a:t>
            </a:r>
            <a:r>
              <a:rPr lang="en-US" dirty="0" smtClean="0"/>
              <a:t>Email Report</a:t>
            </a:r>
            <a:endParaRPr lang="en-US" sz="2800" b="0" dirty="0"/>
          </a:p>
        </p:txBody>
      </p:sp>
      <p:pic>
        <p:nvPicPr>
          <p:cNvPr id="4" name="Picture 3" descr="C:\Users\bkrug\Pictures\My Screen Shots\Screen Shot 08-26-14 at 04.59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001000" cy="395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398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317626"/>
            <a:ext cx="4668837" cy="4778375"/>
          </a:xfrm>
        </p:spPr>
        <p:txBody>
          <a:bodyPr/>
          <a:lstStyle/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VCC </a:t>
            </a:r>
            <a:r>
              <a:rPr lang="en-US" sz="1800" dirty="0" smtClean="0"/>
              <a:t>Email </a:t>
            </a:r>
            <a:r>
              <a:rPr lang="en-US" sz="1800" dirty="0" smtClean="0"/>
              <a:t>Channel Overview                            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VCC Dashboard </a:t>
            </a:r>
            <a:r>
              <a:rPr lang="en-US" sz="1800" dirty="0" smtClean="0"/>
              <a:t>Email Widget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VCC Dashboard Email Settings View</a:t>
            </a:r>
            <a:endParaRPr lang="en-US" sz="1800" dirty="0" smtClean="0"/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VCC Agent Desktop </a:t>
            </a:r>
            <a:r>
              <a:rPr lang="en-US" sz="1800" dirty="0" smtClean="0"/>
              <a:t>Email </a:t>
            </a:r>
            <a:r>
              <a:rPr lang="en-US" sz="1800" dirty="0" smtClean="0"/>
              <a:t>Features Overview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Managing the Channel Status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Agent Status Monitoring for all Channels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Channel Selection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Toast Data for </a:t>
            </a:r>
            <a:r>
              <a:rPr lang="en-US" sz="1400" dirty="0" smtClean="0"/>
              <a:t>Email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Inbound Email Interaction Window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Inbound and Outbound </a:t>
            </a:r>
            <a:r>
              <a:rPr lang="en-US" sz="1400" dirty="0" err="1" smtClean="0"/>
              <a:t>Workbins</a:t>
            </a:r>
            <a:endParaRPr lang="en-US" sz="1400" dirty="0" smtClean="0"/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Contact </a:t>
            </a:r>
            <a:r>
              <a:rPr lang="en-US" sz="1400" dirty="0" smtClean="0"/>
              <a:t>History View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Contact History Notes, Details, and Case Data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Email </a:t>
            </a:r>
            <a:r>
              <a:rPr lang="en-US" sz="1400" dirty="0" smtClean="0"/>
              <a:t>Control – Voice Consultation and </a:t>
            </a:r>
            <a:r>
              <a:rPr lang="en-US" sz="1400" dirty="0" smtClean="0"/>
              <a:t>Email </a:t>
            </a:r>
            <a:r>
              <a:rPr lang="en-US" sz="1400" dirty="0" smtClean="0"/>
              <a:t>Transfers </a:t>
            </a:r>
            <a:endParaRPr lang="en-US" sz="1400" dirty="0" smtClean="0"/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Outbound Email Interactions Window</a:t>
            </a:r>
            <a:endParaRPr lang="en-US" sz="1400" dirty="0" smtClean="0"/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/>
              <a:t>Email Contact and Directory and Outbound Email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419600" y="1219200"/>
            <a:ext cx="4090543" cy="170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b="0" dirty="0" smtClean="0">
                <a:latin typeface="+mj-lt"/>
              </a:rPr>
              <a:t>CX Analytics </a:t>
            </a:r>
            <a:r>
              <a:rPr lang="en-US" sz="1800" b="0" dirty="0" smtClean="0">
                <a:latin typeface="+mj-lt"/>
              </a:rPr>
              <a:t>Email </a:t>
            </a:r>
            <a:r>
              <a:rPr lang="en-US" sz="1800" b="0" dirty="0" smtClean="0">
                <a:latin typeface="+mj-lt"/>
              </a:rPr>
              <a:t>Features Overview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b="0" dirty="0" smtClean="0"/>
              <a:t>Queue Activity - Time: </a:t>
            </a:r>
            <a:r>
              <a:rPr lang="en-US" sz="1400" b="0" dirty="0" smtClean="0"/>
              <a:t>Email </a:t>
            </a:r>
            <a:r>
              <a:rPr lang="en-US" sz="1400" b="0" dirty="0" smtClean="0"/>
              <a:t>Report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b="0" dirty="0" smtClean="0"/>
              <a:t>Queue Statistics - Day: </a:t>
            </a:r>
            <a:r>
              <a:rPr lang="en-US" sz="1400" b="0" dirty="0" smtClean="0"/>
              <a:t>Email Report</a:t>
            </a:r>
            <a:endParaRPr lang="en-US" sz="1400" b="0" dirty="0" smtClean="0"/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b="0" dirty="0" smtClean="0"/>
              <a:t>Agent Activity – Day Report</a:t>
            </a:r>
          </a:p>
          <a:p>
            <a:pPr marL="570611" lvl="2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b="0" dirty="0" smtClean="0"/>
              <a:t>Agent Statistics - Day: </a:t>
            </a:r>
            <a:r>
              <a:rPr lang="en-US" sz="1400" b="0" dirty="0" smtClean="0"/>
              <a:t>Email Report</a:t>
            </a:r>
            <a:endParaRPr lang="en-US" sz="1400" b="0" dirty="0" smtClean="0"/>
          </a:p>
          <a:p>
            <a:pPr marL="0" lvl="1">
              <a:lnSpc>
                <a:spcPct val="90000"/>
              </a:lnSpc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Queue Statistics - Day: </a:t>
            </a:r>
            <a:r>
              <a:rPr lang="en-US" dirty="0" smtClean="0"/>
              <a:t>Email Report</a:t>
            </a:r>
            <a:endParaRPr lang="en-US" sz="2800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1447800"/>
            <a:ext cx="67325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398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Agent Activity </a:t>
            </a:r>
            <a:r>
              <a:rPr lang="en-US" dirty="0" smtClean="0"/>
              <a:t>– Day Report</a:t>
            </a:r>
            <a:endParaRPr lang="en-US" sz="2800" b="0" dirty="0"/>
          </a:p>
        </p:txBody>
      </p:sp>
      <p:pic>
        <p:nvPicPr>
          <p:cNvPr id="15362" name="Picture 2" descr="C:\Users\bkrug\Pictures\My Screen Shots\Screen Shot 08-26-14 at 01.09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249122" cy="4375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398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Agent Statistics - Day: </a:t>
            </a:r>
            <a:r>
              <a:rPr lang="en-US" dirty="0" smtClean="0"/>
              <a:t>Email Report</a:t>
            </a:r>
            <a:endParaRPr lang="en-US" sz="2800" b="0" dirty="0"/>
          </a:p>
        </p:txBody>
      </p:sp>
      <p:pic>
        <p:nvPicPr>
          <p:cNvPr id="4" name="Picture 2" descr="C:\Users\bkrug\Pictures\My Screen Shots\Screen Shot 08-26-14 at 05.02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30" y="1199838"/>
            <a:ext cx="8335539" cy="4458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3984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Thank </a:t>
            </a:r>
            <a:r>
              <a:rPr lang="en-US" dirty="0" smtClean="0"/>
              <a:t>You!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055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0867"/>
            <a:ext cx="8448675" cy="1134533"/>
          </a:xfrm>
        </p:spPr>
        <p:txBody>
          <a:bodyPr/>
          <a:lstStyle/>
          <a:p>
            <a:pPr algn="ctr"/>
            <a:r>
              <a:rPr lang="en-US" dirty="0" smtClean="0"/>
              <a:t>VCC Email </a:t>
            </a:r>
            <a:r>
              <a:rPr lang="en-US" dirty="0" smtClean="0"/>
              <a:t>Channel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 smtClean="0"/>
              <a:t>VCC now supports email interactions from your customers. The </a:t>
            </a:r>
            <a:r>
              <a:rPr lang="en-US" sz="2000" dirty="0" err="1" smtClean="0"/>
              <a:t>Genesys</a:t>
            </a:r>
            <a:r>
              <a:rPr lang="en-US" sz="2000" dirty="0" smtClean="0"/>
              <a:t> Email Server connects to your corporate email server and pulls email messages from the account that is configured in your system. Agents use VCC Agent Desktop to handle email interactions.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713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VCC </a:t>
            </a:r>
            <a:r>
              <a:rPr lang="en-US" dirty="0" smtClean="0"/>
              <a:t>Dashboard Email Widget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55037" cy="1752600"/>
          </a:xfrm>
        </p:spPr>
        <p:txBody>
          <a:bodyPr/>
          <a:lstStyle/>
          <a:p>
            <a:pPr lvl="1">
              <a:buNone/>
            </a:pPr>
            <a:r>
              <a:rPr lang="en-US" sz="1600" dirty="0" smtClean="0"/>
              <a:t>Real-time reporting for email interactions using the </a:t>
            </a:r>
            <a:r>
              <a:rPr lang="en-US" sz="1600" b="1" dirty="0" smtClean="0"/>
              <a:t>Email</a:t>
            </a:r>
            <a:r>
              <a:rPr lang="en-US" sz="1600" dirty="0" smtClean="0"/>
              <a:t> widget is available in the </a:t>
            </a:r>
            <a:r>
              <a:rPr lang="en-US" sz="1600" b="1" dirty="0" smtClean="0"/>
              <a:t>Reports</a:t>
            </a:r>
            <a:r>
              <a:rPr lang="en-US" sz="1600" dirty="0" smtClean="0"/>
              <a:t> view. </a:t>
            </a:r>
          </a:p>
          <a:p>
            <a:pPr lvl="1">
              <a:buNone/>
            </a:pPr>
            <a:r>
              <a:rPr lang="en-US" sz="1600" dirty="0" smtClean="0"/>
              <a:t>The </a:t>
            </a:r>
            <a:r>
              <a:rPr lang="en-US" sz="1600" b="1" dirty="0" smtClean="0"/>
              <a:t>Email </a:t>
            </a:r>
            <a:r>
              <a:rPr lang="en-US" sz="1600" dirty="0" smtClean="0"/>
              <a:t>widget displays the following reporting statistics at the contact center level:</a:t>
            </a:r>
          </a:p>
          <a:p>
            <a:pPr lvl="1"/>
            <a:r>
              <a:rPr lang="en-US" sz="1600" dirty="0" smtClean="0"/>
              <a:t>the number of email interactions waiting</a:t>
            </a:r>
          </a:p>
          <a:p>
            <a:pPr lvl="1"/>
            <a:r>
              <a:rPr lang="en-US" sz="1600" dirty="0" smtClean="0"/>
              <a:t>the current maximum wait-time for email interactions</a:t>
            </a:r>
          </a:p>
          <a:p>
            <a:pPr lvl="1"/>
            <a:r>
              <a:rPr lang="en-US" sz="1600" dirty="0" smtClean="0"/>
              <a:t>the average wait-time for email interactions</a:t>
            </a:r>
          </a:p>
          <a:p>
            <a:pPr lvl="1">
              <a:buNone/>
            </a:pPr>
            <a:r>
              <a:rPr lang="en-US" sz="1600" dirty="0" smtClean="0"/>
              <a:t>Email routing controls which agents receive email interactions based on the email skill request.</a:t>
            </a:r>
          </a:p>
          <a:p>
            <a:pPr lvl="1">
              <a:buNone/>
            </a:pPr>
            <a:endParaRPr lang="en-US" sz="1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13144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5161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601" y="152401"/>
            <a:ext cx="8448675" cy="880534"/>
          </a:xfrm>
        </p:spPr>
        <p:txBody>
          <a:bodyPr/>
          <a:lstStyle/>
          <a:p>
            <a:pPr algn="ctr"/>
            <a:r>
              <a:rPr lang="en-US" dirty="0" smtClean="0"/>
              <a:t>VCC Dashboard Email Settings View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62677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28600" y="914400"/>
            <a:ext cx="860684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As an administrator, you can now configure a connection to the customer email server. This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connection supports a single inbound email address and is associated with one skill for email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routing. You can enable this feature using the </a:t>
            </a:r>
            <a:r>
              <a:rPr lang="en-US" sz="1600" dirty="0" smtClean="0"/>
              <a:t>Email Settings</a:t>
            </a:r>
            <a:r>
              <a:rPr lang="en-US" sz="1600" b="0" dirty="0" smtClean="0"/>
              <a:t> tab located under the </a:t>
            </a:r>
            <a:r>
              <a:rPr lang="en-US" sz="1600" dirty="0" smtClean="0"/>
              <a:t>Contact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Center Settings</a:t>
            </a:r>
            <a:r>
              <a:rPr lang="en-US" sz="1600" b="0" dirty="0" smtClean="0"/>
              <a:t> view.</a:t>
            </a: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38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VCC Agent Desktop Email Features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Depending on the types of media channels assigned, an agent can handle one or more interactions using the different channel types (Voice, Chat, or Email).</a:t>
            </a:r>
          </a:p>
          <a:p>
            <a:r>
              <a:rPr lang="en-US" sz="1800" dirty="0" smtClean="0"/>
              <a:t>The concurrent interaction setting for the Email channel is one interaction per agent. The agent is always available for other channels. When handling email interactions, the agent:</a:t>
            </a:r>
          </a:p>
          <a:p>
            <a:pPr lvl="1"/>
            <a:r>
              <a:rPr lang="en-US" sz="1600" dirty="0" smtClean="0"/>
              <a:t>Can take one chat interaction or one voice interaction while handling an email interaction</a:t>
            </a:r>
          </a:p>
          <a:p>
            <a:pPr lvl="1"/>
            <a:r>
              <a:rPr lang="en-US" sz="1600" dirty="0" smtClean="0"/>
              <a:t>Is notified of incoming email interactions</a:t>
            </a:r>
          </a:p>
          <a:p>
            <a:pPr lvl="1"/>
            <a:r>
              <a:rPr lang="en-US" sz="1600" dirty="0" smtClean="0"/>
              <a:t>Can control their individual channel (Voice, Chat, Email) status</a:t>
            </a:r>
          </a:p>
          <a:p>
            <a:pPr lvl="1"/>
            <a:r>
              <a:rPr lang="en-US" sz="1600" dirty="0" smtClean="0"/>
              <a:t>Can accept or reject incoming email interaction</a:t>
            </a:r>
          </a:p>
          <a:p>
            <a:pPr lvl="1"/>
            <a:r>
              <a:rPr lang="en-US" sz="1600" dirty="0" smtClean="0"/>
              <a:t>Can make a consultation call on the Voice channel during email interactions</a:t>
            </a:r>
          </a:p>
          <a:p>
            <a:pPr lvl="1"/>
            <a:r>
              <a:rPr lang="en-US" sz="1600" dirty="0" smtClean="0"/>
              <a:t>Can transfer email interactions to other agents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50605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0867"/>
            <a:ext cx="8448675" cy="677333"/>
          </a:xfrm>
        </p:spPr>
        <p:txBody>
          <a:bodyPr/>
          <a:lstStyle/>
          <a:p>
            <a:pPr algn="ctr"/>
            <a:r>
              <a:rPr lang="en-US" dirty="0" smtClean="0"/>
              <a:t>Managing Channel Status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400800" cy="40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43000" y="838200"/>
            <a:ext cx="664130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The Voice channel is automatically set to the default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Ready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 status when an agent</a:t>
            </a:r>
          </a:p>
          <a:p>
            <a:pPr>
              <a:lnSpc>
                <a:spcPct val="90000"/>
              </a:lnSpc>
            </a:pP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logs in to the system. Agents can then set their status to: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Ready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 to accept email interactions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Not Ready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  <a:ea typeface="ＭＳ Ｐゴシック" pitchFamily="123" charset="-128"/>
                <a:cs typeface="Tahoma" pitchFamily="34" charset="0"/>
              </a:rPr>
              <a:t>to accept email interactions</a:t>
            </a:r>
            <a:endParaRPr lang="en-US" sz="1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22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0867"/>
            <a:ext cx="8448675" cy="753533"/>
          </a:xfrm>
        </p:spPr>
        <p:txBody>
          <a:bodyPr/>
          <a:lstStyle/>
          <a:p>
            <a:pPr algn="ctr"/>
            <a:r>
              <a:rPr lang="en-US" dirty="0" smtClean="0"/>
              <a:t>Agent Status Monitoring for all Channels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18132" cy="4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66800" y="990600"/>
            <a:ext cx="780309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Agents can view their status summary (login name, channels, and channel status) by placing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their mouse pointer over the </a:t>
            </a:r>
            <a:r>
              <a:rPr lang="en-US" sz="1600" dirty="0" smtClean="0">
                <a:latin typeface="Calibri" charset="0"/>
              </a:rPr>
              <a:t>Agent Status </a:t>
            </a:r>
            <a:r>
              <a:rPr lang="en-US" sz="1600" b="0" dirty="0" smtClean="0">
                <a:latin typeface="Calibri" charset="0"/>
              </a:rPr>
              <a:t>icon. </a:t>
            </a:r>
          </a:p>
        </p:txBody>
      </p:sp>
    </p:spTree>
    <p:extLst>
      <p:ext uri="{BB962C8B-B14F-4D97-AF65-F5344CB8AC3E}">
        <p14:creationId xmlns="" xmlns:p14="http://schemas.microsoft.com/office/powerpoint/2010/main" val="223124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Channel Selection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04364" cy="417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28600" y="990600"/>
            <a:ext cx="85729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Agents can select which interaction channel they are using to see their key performance indicators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>
                <a:latin typeface="Calibri" charset="0"/>
              </a:rPr>
              <a:t>(KPIs).</a:t>
            </a:r>
          </a:p>
        </p:txBody>
      </p:sp>
    </p:spTree>
    <p:extLst>
      <p:ext uri="{BB962C8B-B14F-4D97-AF65-F5344CB8AC3E}">
        <p14:creationId xmlns="" xmlns:p14="http://schemas.microsoft.com/office/powerpoint/2010/main" val="3519768817"/>
      </p:ext>
    </p:extLst>
  </p:cSld>
  <p:clrMapOvr>
    <a:masterClrMapping/>
  </p:clrMapOvr>
</p:sld>
</file>

<file path=ppt/theme/theme1.xml><?xml version="1.0" encoding="utf-8"?>
<a:theme xmlns:a="http://schemas.openxmlformats.org/drawingml/2006/main" name="Genesys_template_2013">
  <a:themeElements>
    <a:clrScheme name="Genesys 2012 Revised">
      <a:dk1>
        <a:srgbClr val="000000"/>
      </a:dk1>
      <a:lt1>
        <a:sysClr val="window" lastClr="FFFFFF"/>
      </a:lt1>
      <a:dk2>
        <a:srgbClr val="696B73"/>
      </a:dk2>
      <a:lt2>
        <a:srgbClr val="E3DED1"/>
      </a:lt2>
      <a:accent1>
        <a:srgbClr val="005395"/>
      </a:accent1>
      <a:accent2>
        <a:srgbClr val="B5121B"/>
      </a:accent2>
      <a:accent3>
        <a:srgbClr val="709302"/>
      </a:accent3>
      <a:accent4>
        <a:srgbClr val="1FBEC9"/>
      </a:accent4>
      <a:accent5>
        <a:srgbClr val="EEB211"/>
      </a:accent5>
      <a:accent6>
        <a:srgbClr val="F58025"/>
      </a:accent6>
      <a:hlink>
        <a:srgbClr val="89ADD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CDCDC"/>
        </a:solidFill>
        <a:ln w="9525">
          <a:solidFill>
            <a:srgbClr val="A6A6A6"/>
          </a:solidFill>
          <a:round/>
          <a:headEnd/>
          <a:tailEnd/>
        </a:ln>
        <a:effectLst>
          <a:outerShdw dist="23000" dir="5400000" rotWithShape="0">
            <a:srgbClr val="808080">
              <a:alpha val="34999"/>
            </a:srgbClr>
          </a:outerShdw>
        </a:effectLst>
      </a:spPr>
      <a:bodyPr anchor="ctr"/>
      <a:lstStyle>
        <a:defPPr algn="ctr">
          <a:lnSpc>
            <a:spcPct val="90000"/>
          </a:lnSpc>
          <a:defRPr dirty="0">
            <a:solidFill>
              <a:schemeClr val="lt1"/>
            </a:solidFill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lnSpc>
            <a:spcPct val="90000"/>
          </a:lnSpc>
          <a:defRPr sz="1600" dirty="0" smtClean="0">
            <a:latin typeface="Calibri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215584"/>
        </a:dk2>
        <a:lt2>
          <a:srgbClr val="808080"/>
        </a:lt2>
        <a:accent1>
          <a:srgbClr val="7DA2D9"/>
        </a:accent1>
        <a:accent2>
          <a:srgbClr val="006B21"/>
        </a:accent2>
        <a:accent3>
          <a:srgbClr val="FFFFFF"/>
        </a:accent3>
        <a:accent4>
          <a:srgbClr val="000000"/>
        </a:accent4>
        <a:accent5>
          <a:srgbClr val="BFCEE9"/>
        </a:accent5>
        <a:accent6>
          <a:srgbClr val="00601D"/>
        </a:accent6>
        <a:hlink>
          <a:srgbClr val="C6060B"/>
        </a:hlink>
        <a:folHlink>
          <a:srgbClr val="E1C4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14432</TotalTime>
  <Words>1066</Words>
  <Application>Microsoft Office PowerPoint</Application>
  <PresentationFormat>On-screen Show (4:3)</PresentationFormat>
  <Paragraphs>152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Genesys_template_2013</vt:lpstr>
      <vt:lpstr>VCC 2.5.9  Email Feature Highlights</vt:lpstr>
      <vt:lpstr>Agenda</vt:lpstr>
      <vt:lpstr>VCC Email Channel Overview</vt:lpstr>
      <vt:lpstr>VCC Dashboard Email Widget</vt:lpstr>
      <vt:lpstr>VCC Dashboard Email Settings View</vt:lpstr>
      <vt:lpstr>  VCC Agent Desktop Email Features Overview</vt:lpstr>
      <vt:lpstr>Managing Channel Status</vt:lpstr>
      <vt:lpstr>Agent Status Monitoring for all Channels</vt:lpstr>
      <vt:lpstr>Channel Selection</vt:lpstr>
      <vt:lpstr>Toast Data for Email</vt:lpstr>
      <vt:lpstr>Inbound Email Interaction Window</vt:lpstr>
      <vt:lpstr>Inbound and Outbound Workbins</vt:lpstr>
      <vt:lpstr>Contact History View</vt:lpstr>
      <vt:lpstr>Contact History Notes, Details, Case Data</vt:lpstr>
      <vt:lpstr>Email Control –  Voice Consultation and Email Transfers </vt:lpstr>
      <vt:lpstr>Outbound Email Interactions Window</vt:lpstr>
      <vt:lpstr>Email Contact Directory and Outbound Email </vt:lpstr>
      <vt:lpstr>CX Analytics Email Features Overview </vt:lpstr>
      <vt:lpstr>Queue Activity - Time: Email Report</vt:lpstr>
      <vt:lpstr>Queue Statistics - Day: Email Report</vt:lpstr>
      <vt:lpstr>Agent Activity – Day Report</vt:lpstr>
      <vt:lpstr>Agent Statistics - Day: Email Report</vt:lpstr>
      <vt:lpstr>Thank You!</vt:lpstr>
    </vt:vector>
  </TitlesOfParts>
  <Company>Linden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Maurice Linden</dc:creator>
  <cp:lastModifiedBy>kimberld</cp:lastModifiedBy>
  <cp:revision>452</cp:revision>
  <dcterms:created xsi:type="dcterms:W3CDTF">2008-03-25T22:55:48Z</dcterms:created>
  <dcterms:modified xsi:type="dcterms:W3CDTF">2014-09-19T15:47:39Z</dcterms:modified>
</cp:coreProperties>
</file>