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notesMasterIdLst>
    <p:notesMasterId r:id="rId25"/>
  </p:notesMasterIdLst>
  <p:sldIdLst>
    <p:sldId id="256" r:id="rId2"/>
    <p:sldId id="296" r:id="rId3"/>
    <p:sldId id="269" r:id="rId4"/>
    <p:sldId id="257" r:id="rId5"/>
    <p:sldId id="297" r:id="rId6"/>
    <p:sldId id="284" r:id="rId7"/>
    <p:sldId id="285" r:id="rId8"/>
    <p:sldId id="286" r:id="rId9"/>
    <p:sldId id="287" r:id="rId10"/>
    <p:sldId id="288" r:id="rId11"/>
    <p:sldId id="289" r:id="rId12"/>
    <p:sldId id="290" r:id="rId13"/>
    <p:sldId id="291" r:id="rId14"/>
    <p:sldId id="292" r:id="rId15"/>
    <p:sldId id="293" r:id="rId16"/>
    <p:sldId id="268" r:id="rId17"/>
    <p:sldId id="279" r:id="rId18"/>
    <p:sldId id="280" r:id="rId19"/>
    <p:sldId id="281" r:id="rId20"/>
    <p:sldId id="282" r:id="rId21"/>
    <p:sldId id="262" r:id="rId22"/>
    <p:sldId id="295" r:id="rId23"/>
    <p:sldId id="294" r:id="rId24"/>
  </p:sldIdLst>
  <p:sldSz cx="9144000" cy="6858000" type="screen4x3"/>
  <p:notesSz cx="6858000" cy="9144000"/>
  <p:defaultTextStyle>
    <a:defPPr>
      <a:defRPr lang="en-US"/>
    </a:defPPr>
    <a:lvl1pPr algn="l" rtl="0" fontAlgn="base">
      <a:spcBef>
        <a:spcPct val="0"/>
      </a:spcBef>
      <a:spcAft>
        <a:spcPct val="0"/>
      </a:spcAft>
      <a:defRPr sz="2000" b="1" kern="1200">
        <a:solidFill>
          <a:schemeClr val="tx1"/>
        </a:solidFill>
        <a:latin typeface="Arial" charset="0"/>
        <a:ea typeface="+mn-ea"/>
        <a:cs typeface="+mn-cs"/>
      </a:defRPr>
    </a:lvl1pPr>
    <a:lvl2pPr marL="457200" algn="l" rtl="0" fontAlgn="base">
      <a:spcBef>
        <a:spcPct val="0"/>
      </a:spcBef>
      <a:spcAft>
        <a:spcPct val="0"/>
      </a:spcAft>
      <a:defRPr sz="2000" b="1" kern="1200">
        <a:solidFill>
          <a:schemeClr val="tx1"/>
        </a:solidFill>
        <a:latin typeface="Arial" charset="0"/>
        <a:ea typeface="+mn-ea"/>
        <a:cs typeface="+mn-cs"/>
      </a:defRPr>
    </a:lvl2pPr>
    <a:lvl3pPr marL="914400" algn="l" rtl="0" fontAlgn="base">
      <a:spcBef>
        <a:spcPct val="0"/>
      </a:spcBef>
      <a:spcAft>
        <a:spcPct val="0"/>
      </a:spcAft>
      <a:defRPr sz="2000" b="1" kern="1200">
        <a:solidFill>
          <a:schemeClr val="tx1"/>
        </a:solidFill>
        <a:latin typeface="Arial" charset="0"/>
        <a:ea typeface="+mn-ea"/>
        <a:cs typeface="+mn-cs"/>
      </a:defRPr>
    </a:lvl3pPr>
    <a:lvl4pPr marL="1371600" algn="l" rtl="0" fontAlgn="base">
      <a:spcBef>
        <a:spcPct val="0"/>
      </a:spcBef>
      <a:spcAft>
        <a:spcPct val="0"/>
      </a:spcAft>
      <a:defRPr sz="2000" b="1" kern="1200">
        <a:solidFill>
          <a:schemeClr val="tx1"/>
        </a:solidFill>
        <a:latin typeface="Arial" charset="0"/>
        <a:ea typeface="+mn-ea"/>
        <a:cs typeface="+mn-cs"/>
      </a:defRPr>
    </a:lvl4pPr>
    <a:lvl5pPr marL="1828800" algn="l" rtl="0" fontAlgn="base">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90050" autoAdjust="0"/>
  </p:normalViewPr>
  <p:slideViewPr>
    <p:cSldViewPr>
      <p:cViewPr>
        <p:scale>
          <a:sx n="100" d="100"/>
          <a:sy n="100" d="100"/>
        </p:scale>
        <p:origin x="-1099" y="82"/>
      </p:cViewPr>
      <p:guideLst>
        <p:guide orient="horz" pos="2160"/>
        <p:guide pos="2880"/>
      </p:guideLst>
    </p:cSldViewPr>
  </p:slideViewPr>
  <p:outlineViewPr>
    <p:cViewPr>
      <p:scale>
        <a:sx n="33" d="100"/>
        <a:sy n="33" d="100"/>
      </p:scale>
      <p:origin x="0" y="118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pPr>
              <a:defRPr/>
            </a:pPr>
            <a:fld id="{24397881-069E-4300-AE42-3211AF5FA6E2}" type="slidenum">
              <a:rPr lang="en-US"/>
              <a:pPr>
                <a:defRPr/>
              </a:pPr>
              <a:t>‹#›</a:t>
            </a:fld>
            <a:endParaRPr lang="en-US"/>
          </a:p>
        </p:txBody>
      </p:sp>
    </p:spTree>
    <p:extLst>
      <p:ext uri="{BB962C8B-B14F-4D97-AF65-F5344CB8AC3E}">
        <p14:creationId xmlns="" xmlns:p14="http://schemas.microsoft.com/office/powerpoint/2010/main" val="3610314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lumMod val="65000"/>
                    <a:lumOff val="35000"/>
                  </a:schemeClr>
                </a:solidFill>
                <a:latin typeface="Arial Narrow" panose="020B0606020202030204" pitchFamily="34" charset="0"/>
              </a:rPr>
              <a:t>This is the breakdown</a:t>
            </a:r>
            <a:r>
              <a:rPr lang="en-US" baseline="0" dirty="0" smtClean="0">
                <a:solidFill>
                  <a:schemeClr val="tx1">
                    <a:lumMod val="65000"/>
                    <a:lumOff val="35000"/>
                  </a:schemeClr>
                </a:solidFill>
                <a:latin typeface="Arial Narrow" panose="020B0606020202030204" pitchFamily="34" charset="0"/>
              </a:rPr>
              <a:t> of the new </a:t>
            </a:r>
            <a:r>
              <a:rPr lang="en-US" dirty="0" smtClean="0">
                <a:solidFill>
                  <a:schemeClr val="tx1">
                    <a:lumMod val="65000"/>
                    <a:lumOff val="35000"/>
                  </a:schemeClr>
                </a:solidFill>
                <a:latin typeface="Arial Narrow" panose="020B0606020202030204" pitchFamily="34" charset="0"/>
              </a:rPr>
              <a:t>VCC important Chat features.</a:t>
            </a:r>
            <a:endParaRPr lang="en-US" dirty="0">
              <a:solidFill>
                <a:schemeClr val="tx1">
                  <a:lumMod val="65000"/>
                  <a:lumOff val="35000"/>
                </a:schemeClr>
              </a:solidFill>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a:defRPr/>
            </a:pPr>
            <a:fld id="{24397881-069E-4300-AE42-3211AF5FA6E2}"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0" i="0" kern="1200" dirty="0" smtClean="0">
                <a:solidFill>
                  <a:schemeClr val="tx1"/>
                </a:solidFill>
                <a:latin typeface="Arial" charset="0"/>
                <a:ea typeface="+mn-ea"/>
                <a:cs typeface="+mn-cs"/>
              </a:rPr>
              <a:t>When agents receive a message from their contact, a timer is started. The duration of the timer is specified by their contact center administrator. The timer indicates that they have a pending-response to their contact. The pending-response indicator is displayed next to the interaction-type icon at the top of the interaction view.</a:t>
            </a:r>
          </a:p>
          <a:p>
            <a:pPr fontAlgn="base"/>
            <a:r>
              <a:rPr lang="en-US" sz="1200" b="0" i="0" kern="1200" dirty="0" smtClean="0">
                <a:solidFill>
                  <a:schemeClr val="tx1"/>
                </a:solidFill>
                <a:latin typeface="Arial" charset="0"/>
                <a:ea typeface="+mn-ea"/>
                <a:cs typeface="+mn-cs"/>
              </a:rPr>
              <a:t>The color of the pending response indicator changes depending</a:t>
            </a:r>
            <a:r>
              <a:rPr lang="en-US" sz="1200" b="0" i="0" kern="1200" baseline="0" dirty="0" smtClean="0">
                <a:solidFill>
                  <a:schemeClr val="tx1"/>
                </a:solidFill>
                <a:latin typeface="Arial" charset="0"/>
                <a:ea typeface="+mn-ea"/>
                <a:cs typeface="+mn-cs"/>
              </a:rPr>
              <a:t> on the time it takes an agent to respond to the interaction. It changes from</a:t>
            </a:r>
            <a:r>
              <a:rPr lang="en-US" sz="1200" b="0" i="0" kern="1200" dirty="0" smtClean="0">
                <a:solidFill>
                  <a:schemeClr val="tx1"/>
                </a:solidFill>
                <a:latin typeface="Arial" charset="0"/>
                <a:ea typeface="+mn-ea"/>
                <a:cs typeface="+mn-cs"/>
              </a:rPr>
              <a:t> green, to yellow,</a:t>
            </a:r>
            <a:r>
              <a:rPr lang="en-US" sz="1200" b="0" i="0" kern="1200" baseline="0" dirty="0" smtClean="0">
                <a:solidFill>
                  <a:schemeClr val="tx1"/>
                </a:solidFill>
                <a:latin typeface="Arial" charset="0"/>
                <a:ea typeface="+mn-ea"/>
                <a:cs typeface="+mn-cs"/>
              </a:rPr>
              <a:t> to red</a:t>
            </a:r>
            <a:r>
              <a:rPr lang="en-US" sz="1200" b="0" i="0" kern="1200" dirty="0" smtClean="0">
                <a:solidFill>
                  <a:schemeClr val="tx1"/>
                </a:solidFill>
                <a:latin typeface="Arial" charset="0"/>
                <a:ea typeface="+mn-ea"/>
                <a:cs typeface="+mn-cs"/>
              </a:rPr>
              <a:t> and begins to flash.</a:t>
            </a:r>
          </a:p>
          <a:p>
            <a:pPr fontAlgn="base"/>
            <a:r>
              <a:rPr lang="en-US" sz="1200" b="0" i="0" kern="1200" dirty="0" smtClean="0">
                <a:solidFill>
                  <a:schemeClr val="tx1"/>
                </a:solidFill>
                <a:latin typeface="Arial" charset="0"/>
                <a:ea typeface="+mn-ea"/>
                <a:cs typeface="+mn-cs"/>
              </a:rPr>
              <a:t>If agents have a pending response, and the Chat interaction view is not the active view, it begins to flash in the Windows taskbar, regardless of the condition that is displayed by the pending-response indicator.</a:t>
            </a:r>
          </a:p>
          <a:p>
            <a:pPr fontAlgn="base"/>
            <a:r>
              <a:rPr lang="en-US" sz="1200" b="0" i="0" kern="1200" dirty="0" smtClean="0">
                <a:solidFill>
                  <a:schemeClr val="tx1"/>
                </a:solidFill>
                <a:latin typeface="Arial" charset="0"/>
                <a:ea typeface="+mn-ea"/>
                <a:cs typeface="+mn-cs"/>
              </a:rPr>
              <a:t>If you place your mouse pointer over any flashing item, a preview of the interaction is displayed and the flashing stops. The preview displays the latest message from the contact.</a:t>
            </a:r>
            <a:endParaRPr lang="en-US" sz="1200" b="0" i="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4397881-069E-4300-AE42-3211AF5FA6E2}"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r>
              <a:rPr lang="en-US" sz="1200" b="0" dirty="0" smtClean="0">
                <a:latin typeface="Arial" pitchFamily="34" charset="0"/>
              </a:rPr>
              <a:t>The </a:t>
            </a:r>
            <a:r>
              <a:rPr lang="en-US" sz="1200" b="1" dirty="0" smtClean="0">
                <a:latin typeface="Arial" pitchFamily="34" charset="0"/>
              </a:rPr>
              <a:t>History</a:t>
            </a:r>
            <a:r>
              <a:rPr lang="en-US" sz="1200" b="0" dirty="0" smtClean="0">
                <a:latin typeface="Arial" pitchFamily="34" charset="0"/>
              </a:rPr>
              <a:t> tab displays the contact history </a:t>
            </a:r>
            <a:r>
              <a:rPr lang="en-US" sz="1200" b="0" dirty="0" smtClean="0"/>
              <a:t>view information detailing interactions that agents have selected in the </a:t>
            </a:r>
            <a:r>
              <a:rPr lang="en-US" sz="1200" b="1" dirty="0" smtClean="0"/>
              <a:t>Contact History</a:t>
            </a:r>
            <a:r>
              <a:rPr lang="en-US" sz="1200" b="0" dirty="0" smtClean="0"/>
              <a:t> view.</a:t>
            </a:r>
            <a:endParaRPr lang="en-US" sz="1200" b="0"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24397881-069E-4300-AE42-3211AF5FA6E2}"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b="0" dirty="0" smtClean="0"/>
              <a:t>Agents can use </a:t>
            </a:r>
            <a:r>
              <a:rPr lang="en-US" sz="1200" b="1" dirty="0" smtClean="0"/>
              <a:t>Details</a:t>
            </a:r>
            <a:r>
              <a:rPr lang="en-US" sz="1200" b="0" dirty="0" smtClean="0"/>
              <a:t> to view information such as time stamp, chat transcript, and chat subject.</a:t>
            </a:r>
          </a:p>
          <a:p>
            <a:pPr>
              <a:buFont typeface="Arial" pitchFamily="34" charset="0"/>
              <a:buChar char="•"/>
            </a:pPr>
            <a:r>
              <a:rPr lang="en-US" sz="1200" b="0" dirty="0" smtClean="0"/>
              <a:t>Agents can use </a:t>
            </a:r>
            <a:r>
              <a:rPr lang="en-US" sz="1200" b="1" dirty="0" smtClean="0"/>
              <a:t>Note</a:t>
            </a:r>
            <a:r>
              <a:rPr lang="en-US" sz="1200" b="0" dirty="0" smtClean="0"/>
              <a:t> to attach a note to the interaction history.</a:t>
            </a:r>
          </a:p>
          <a:p>
            <a:pPr>
              <a:buFont typeface="Arial" pitchFamily="34" charset="0"/>
              <a:buChar char="•"/>
            </a:pPr>
            <a:r>
              <a:rPr lang="en-US" sz="1200" b="0" dirty="0" smtClean="0"/>
              <a:t>Agents can use </a:t>
            </a:r>
            <a:r>
              <a:rPr lang="en-US" sz="1200" b="1" dirty="0" smtClean="0"/>
              <a:t>Case Data </a:t>
            </a:r>
            <a:r>
              <a:rPr lang="en-US" sz="1200" b="0" dirty="0" smtClean="0"/>
              <a:t>to view the case information for the interaction history.</a:t>
            </a:r>
          </a:p>
        </p:txBody>
      </p:sp>
      <p:sp>
        <p:nvSpPr>
          <p:cNvPr id="4" name="Slide Number Placeholder 3"/>
          <p:cNvSpPr>
            <a:spLocks noGrp="1"/>
          </p:cNvSpPr>
          <p:nvPr>
            <p:ph type="sldNum" sz="quarter" idx="10"/>
          </p:nvPr>
        </p:nvSpPr>
        <p:spPr/>
        <p:txBody>
          <a:bodyPr/>
          <a:lstStyle/>
          <a:p>
            <a:pPr>
              <a:defRPr/>
            </a:pPr>
            <a:fld id="{24397881-069E-4300-AE42-3211AF5FA6E2}"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buFont typeface="Arial" pitchFamily="34" charset="0"/>
              <a:buChar char="•"/>
            </a:pPr>
            <a:r>
              <a:rPr lang="en-US" sz="1200" b="0" dirty="0" smtClean="0"/>
              <a:t>Agents can start a voice consultation with another agent about their chat session.</a:t>
            </a:r>
            <a:endParaRPr lang="en-US" sz="1200" b="0" dirty="0" smtClean="0">
              <a:latin typeface="Arial" pitchFamily="34" charset="0"/>
            </a:endParaRPr>
          </a:p>
          <a:p>
            <a:pPr eaLnBrk="1" hangingPunct="1">
              <a:lnSpc>
                <a:spcPct val="90000"/>
              </a:lnSpc>
              <a:buFont typeface="Arial" pitchFamily="34" charset="0"/>
              <a:buChar char="•"/>
            </a:pPr>
            <a:r>
              <a:rPr lang="en-US" sz="1200" b="0" dirty="0" smtClean="0">
                <a:latin typeface="Arial" pitchFamily="34" charset="0"/>
              </a:rPr>
              <a:t>Agents can transfer their active chat interaction to their consultation target.</a:t>
            </a:r>
          </a:p>
        </p:txBody>
      </p:sp>
      <p:sp>
        <p:nvSpPr>
          <p:cNvPr id="4" name="Slide Number Placeholder 3"/>
          <p:cNvSpPr>
            <a:spLocks noGrp="1"/>
          </p:cNvSpPr>
          <p:nvPr>
            <p:ph type="sldNum" sz="quarter" idx="10"/>
          </p:nvPr>
        </p:nvSpPr>
        <p:spPr/>
        <p:txBody>
          <a:bodyPr/>
          <a:lstStyle/>
          <a:p>
            <a:pPr>
              <a:defRPr/>
            </a:pPr>
            <a:fld id="{24397881-069E-4300-AE42-3211AF5FA6E2}"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Agents</a:t>
            </a:r>
            <a:r>
              <a:rPr lang="en-US" baseline="0" dirty="0" smtClean="0"/>
              <a:t> can:</a:t>
            </a:r>
          </a:p>
          <a:p>
            <a:pPr>
              <a:buFont typeface="Arial" pitchFamily="34" charset="0"/>
              <a:buChar char="•"/>
            </a:pPr>
            <a:r>
              <a:rPr lang="en-US" baseline="0" dirty="0" smtClean="0"/>
              <a:t>view the </a:t>
            </a:r>
            <a:r>
              <a:rPr lang="en-US" b="1" baseline="0" dirty="0" smtClean="0"/>
              <a:t>Chat Transfer </a:t>
            </a:r>
            <a:r>
              <a:rPr lang="en-US" baseline="0" dirty="0" smtClean="0"/>
              <a:t>history in </a:t>
            </a:r>
            <a:r>
              <a:rPr lang="en-US" b="1" baseline="0" dirty="0" smtClean="0"/>
              <a:t>Note</a:t>
            </a:r>
          </a:p>
          <a:p>
            <a:pPr>
              <a:buFont typeface="Arial" pitchFamily="34" charset="0"/>
              <a:buChar char="•"/>
            </a:pPr>
            <a:r>
              <a:rPr lang="en-US" baseline="0" dirty="0" smtClean="0"/>
              <a:t>use </a:t>
            </a:r>
            <a:r>
              <a:rPr lang="en-US" b="1" baseline="0" dirty="0" smtClean="0"/>
              <a:t>Note</a:t>
            </a:r>
            <a:r>
              <a:rPr lang="en-US" baseline="0" dirty="0" smtClean="0"/>
              <a:t> to enter comments about the current chat interaction or read older comments</a:t>
            </a:r>
          </a:p>
          <a:p>
            <a:pPr>
              <a:buFont typeface="Arial" pitchFamily="34" charset="0"/>
              <a:buChar char="•"/>
            </a:pPr>
            <a:r>
              <a:rPr lang="en-US" baseline="0" dirty="0" smtClean="0"/>
              <a:t>use </a:t>
            </a:r>
            <a:r>
              <a:rPr lang="en-US" b="1" baseline="0" dirty="0" smtClean="0"/>
              <a:t>Dispositions</a:t>
            </a:r>
            <a:r>
              <a:rPr lang="en-US" baseline="0" dirty="0" smtClean="0"/>
              <a:t> to assign a code to an ongoing or completed interaction</a:t>
            </a:r>
          </a:p>
          <a:p>
            <a:endParaRPr lang="en-US" dirty="0"/>
          </a:p>
        </p:txBody>
      </p:sp>
      <p:sp>
        <p:nvSpPr>
          <p:cNvPr id="4" name="Slide Number Placeholder 3"/>
          <p:cNvSpPr>
            <a:spLocks noGrp="1"/>
          </p:cNvSpPr>
          <p:nvPr>
            <p:ph type="sldNum" sz="quarter" idx="10"/>
          </p:nvPr>
        </p:nvSpPr>
        <p:spPr/>
        <p:txBody>
          <a:bodyPr/>
          <a:lstStyle/>
          <a:p>
            <a:pPr>
              <a:defRPr/>
            </a:pPr>
            <a:fld id="{24397881-069E-4300-AE42-3211AF5FA6E2}"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r>
              <a:rPr lang="en-US" sz="1200" dirty="0" smtClean="0">
                <a:latin typeface="Calibri" charset="0"/>
              </a:rPr>
              <a:t>New Channel (Chat, Email, and Multichannel) reports for increased reporting capabilities. </a:t>
            </a:r>
          </a:p>
          <a:p>
            <a:pPr eaLnBrk="1" hangingPunct="1">
              <a:lnSpc>
                <a:spcPct val="90000"/>
              </a:lnSpc>
            </a:pPr>
            <a:r>
              <a:rPr lang="en-US" sz="1200" dirty="0" smtClean="0">
                <a:latin typeface="Calibri" charset="0"/>
              </a:rPr>
              <a:t>Multichannel reports include statistics for all channels to which the agent is assigned.</a:t>
            </a:r>
          </a:p>
        </p:txBody>
      </p:sp>
      <p:sp>
        <p:nvSpPr>
          <p:cNvPr id="4" name="Slide Number Placeholder 3"/>
          <p:cNvSpPr>
            <a:spLocks noGrp="1"/>
          </p:cNvSpPr>
          <p:nvPr>
            <p:ph type="sldNum" sz="quarter" idx="10"/>
          </p:nvPr>
        </p:nvSpPr>
        <p:spPr/>
        <p:txBody>
          <a:bodyPr/>
          <a:lstStyle/>
          <a:p>
            <a:pPr>
              <a:defRPr/>
            </a:pPr>
            <a:fld id="{24397881-069E-4300-AE42-3211AF5FA6E2}"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Queue Activity - Time: Chat report</a:t>
            </a:r>
            <a:endParaRPr lang="en-US" dirty="0"/>
          </a:p>
        </p:txBody>
      </p:sp>
      <p:sp>
        <p:nvSpPr>
          <p:cNvPr id="4" name="Slide Number Placeholder 3"/>
          <p:cNvSpPr>
            <a:spLocks noGrp="1"/>
          </p:cNvSpPr>
          <p:nvPr>
            <p:ph type="sldNum" sz="quarter" idx="10"/>
          </p:nvPr>
        </p:nvSpPr>
        <p:spPr/>
        <p:txBody>
          <a:bodyPr/>
          <a:lstStyle/>
          <a:p>
            <a:pPr>
              <a:defRPr/>
            </a:pPr>
            <a:fld id="{24397881-069E-4300-AE42-3211AF5FA6E2}"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Queue Statistics - Day: Chat report</a:t>
            </a:r>
            <a:endParaRPr lang="en-US" dirty="0"/>
          </a:p>
        </p:txBody>
      </p:sp>
      <p:sp>
        <p:nvSpPr>
          <p:cNvPr id="4" name="Slide Number Placeholder 3"/>
          <p:cNvSpPr>
            <a:spLocks noGrp="1"/>
          </p:cNvSpPr>
          <p:nvPr>
            <p:ph type="sldNum" sz="quarter" idx="10"/>
          </p:nvPr>
        </p:nvSpPr>
        <p:spPr/>
        <p:txBody>
          <a:bodyPr/>
          <a:lstStyle/>
          <a:p>
            <a:pPr>
              <a:defRPr/>
            </a:pPr>
            <a:fld id="{24397881-069E-4300-AE42-3211AF5FA6E2}"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Agent Activity – Day report</a:t>
            </a:r>
            <a:endParaRPr lang="en-US" dirty="0"/>
          </a:p>
        </p:txBody>
      </p:sp>
      <p:sp>
        <p:nvSpPr>
          <p:cNvPr id="4" name="Slide Number Placeholder 3"/>
          <p:cNvSpPr>
            <a:spLocks noGrp="1"/>
          </p:cNvSpPr>
          <p:nvPr>
            <p:ph type="sldNum" sz="quarter" idx="10"/>
          </p:nvPr>
        </p:nvSpPr>
        <p:spPr/>
        <p:txBody>
          <a:bodyPr/>
          <a:lstStyle/>
          <a:p>
            <a:pPr>
              <a:defRPr/>
            </a:pPr>
            <a:fld id="{24397881-069E-4300-AE42-3211AF5FA6E2}"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Agent Statistics - Day: Chat report</a:t>
            </a:r>
            <a:endParaRPr lang="en-US" dirty="0"/>
          </a:p>
        </p:txBody>
      </p:sp>
      <p:sp>
        <p:nvSpPr>
          <p:cNvPr id="4" name="Slide Number Placeholder 3"/>
          <p:cNvSpPr>
            <a:spLocks noGrp="1"/>
          </p:cNvSpPr>
          <p:nvPr>
            <p:ph type="sldNum" sz="quarter" idx="10"/>
          </p:nvPr>
        </p:nvSpPr>
        <p:spPr/>
        <p:txBody>
          <a:bodyPr/>
          <a:lstStyle/>
          <a:p>
            <a:pPr>
              <a:defRPr/>
            </a:pPr>
            <a:fld id="{24397881-069E-4300-AE42-3211AF5FA6E2}"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Overview</a:t>
            </a:r>
            <a:r>
              <a:rPr lang="en-US" baseline="0" dirty="0" smtClean="0"/>
              <a:t> of the new VCC Chat channel functionality.</a:t>
            </a:r>
            <a:endParaRPr lang="en-US" dirty="0"/>
          </a:p>
        </p:txBody>
      </p:sp>
      <p:sp>
        <p:nvSpPr>
          <p:cNvPr id="4" name="Slide Number Placeholder 3"/>
          <p:cNvSpPr>
            <a:spLocks noGrp="1"/>
          </p:cNvSpPr>
          <p:nvPr>
            <p:ph type="sldNum" sz="quarter" idx="10"/>
          </p:nvPr>
        </p:nvSpPr>
        <p:spPr/>
        <p:txBody>
          <a:bodyPr/>
          <a:lstStyle/>
          <a:p>
            <a:pPr>
              <a:defRPr/>
            </a:pPr>
            <a:fld id="{24397881-069E-4300-AE42-3211AF5FA6E2}"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Chat widgets</a:t>
            </a:r>
            <a:r>
              <a:rPr lang="en-US" baseline="0" dirty="0" smtClean="0"/>
              <a:t> are provided to install on the customer’s website.</a:t>
            </a:r>
            <a:endParaRPr lang="en-US" dirty="0"/>
          </a:p>
        </p:txBody>
      </p:sp>
      <p:sp>
        <p:nvSpPr>
          <p:cNvPr id="4" name="Slide Number Placeholder 3"/>
          <p:cNvSpPr>
            <a:spLocks noGrp="1"/>
          </p:cNvSpPr>
          <p:nvPr>
            <p:ph type="sldNum" sz="quarter" idx="10"/>
          </p:nvPr>
        </p:nvSpPr>
        <p:spPr/>
        <p:txBody>
          <a:bodyPr/>
          <a:lstStyle/>
          <a:p>
            <a:pPr>
              <a:defRPr/>
            </a:pPr>
            <a:fld id="{24397881-069E-4300-AE42-3211AF5FA6E2}"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sz="1200" kern="1200" smtClean="0">
                <a:solidFill>
                  <a:schemeClr val="tx1"/>
                </a:solidFill>
                <a:latin typeface="Arial" charset="0"/>
                <a:ea typeface="+mn-ea"/>
                <a:cs typeface="+mn-cs"/>
              </a:rPr>
              <a:t>Clients can </a:t>
            </a:r>
            <a:r>
              <a:rPr lang="en-US" sz="1200" kern="1200" dirty="0" smtClean="0">
                <a:solidFill>
                  <a:schemeClr val="tx1"/>
                </a:solidFill>
                <a:latin typeface="Arial" charset="0"/>
                <a:ea typeface="+mn-ea"/>
                <a:cs typeface="+mn-cs"/>
              </a:rPr>
              <a:t>customize their own Chat widget by copying the embedded API script.</a:t>
            </a:r>
          </a:p>
        </p:txBody>
      </p:sp>
      <p:sp>
        <p:nvSpPr>
          <p:cNvPr id="4" name="Slide Number Placeholder 3"/>
          <p:cNvSpPr>
            <a:spLocks noGrp="1"/>
          </p:cNvSpPr>
          <p:nvPr>
            <p:ph type="sldNum" sz="quarter" idx="10"/>
          </p:nvPr>
        </p:nvSpPr>
        <p:spPr/>
        <p:txBody>
          <a:bodyPr/>
          <a:lstStyle/>
          <a:p>
            <a:pPr>
              <a:defRPr/>
            </a:pPr>
            <a:fld id="{24397881-069E-4300-AE42-3211AF5FA6E2}" type="slidenum">
              <a:rPr lang="en-US" smtClean="0"/>
              <a:pPr>
                <a:defRPr/>
              </a:pPr>
              <a:t>22</a:t>
            </a:fld>
            <a:endParaRPr lang="en-US"/>
          </a:p>
        </p:txBody>
      </p:sp>
    </p:spTree>
    <p:extLst>
      <p:ext uri="{BB962C8B-B14F-4D97-AF65-F5344CB8AC3E}">
        <p14:creationId xmlns="" xmlns:p14="http://schemas.microsoft.com/office/powerpoint/2010/main" val="971026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of the new </a:t>
            </a:r>
            <a:r>
              <a:rPr lang="en-US" b="1" dirty="0" smtClean="0"/>
              <a:t>Chat</a:t>
            </a:r>
            <a:r>
              <a:rPr lang="en-US" dirty="0" smtClean="0"/>
              <a:t> widget</a:t>
            </a:r>
            <a:r>
              <a:rPr lang="en-US" baseline="0" dirty="0" smtClean="0"/>
              <a:t> in VCC Dashboard’s </a:t>
            </a:r>
            <a:r>
              <a:rPr lang="en-US" b="1" baseline="0" dirty="0" smtClean="0"/>
              <a:t>Report </a:t>
            </a:r>
            <a:r>
              <a:rPr lang="en-US" baseline="0" dirty="0" smtClean="0"/>
              <a:t>view.</a:t>
            </a:r>
            <a:endParaRPr lang="en-US" dirty="0"/>
          </a:p>
        </p:txBody>
      </p:sp>
      <p:sp>
        <p:nvSpPr>
          <p:cNvPr id="4" name="Slide Number Placeholder 3"/>
          <p:cNvSpPr>
            <a:spLocks noGrp="1"/>
          </p:cNvSpPr>
          <p:nvPr>
            <p:ph type="sldNum" sz="quarter" idx="10"/>
          </p:nvPr>
        </p:nvSpPr>
        <p:spPr/>
        <p:txBody>
          <a:bodyPr/>
          <a:lstStyle/>
          <a:p>
            <a:pPr>
              <a:defRPr/>
            </a:pPr>
            <a:fld id="{24397881-069E-4300-AE42-3211AF5FA6E2}" type="slidenum">
              <a:rPr lang="en-US" smtClean="0"/>
              <a:pPr>
                <a:defRPr/>
              </a:pPr>
              <a:t>4</a:t>
            </a:fld>
            <a:endParaRPr lang="en-US"/>
          </a:p>
        </p:txBody>
      </p:sp>
    </p:spTree>
    <p:extLst>
      <p:ext uri="{BB962C8B-B14F-4D97-AF65-F5344CB8AC3E}">
        <p14:creationId xmlns="" xmlns:p14="http://schemas.microsoft.com/office/powerpoint/2010/main" val="3751568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VCC Agent Desktop Chat </a:t>
            </a:r>
            <a:r>
              <a:rPr lang="en-US" smtClean="0"/>
              <a:t>Features</a:t>
            </a:r>
            <a:r>
              <a:rPr lang="en-US" baseline="0" smtClean="0"/>
              <a:t> Overview</a:t>
            </a:r>
            <a:endParaRPr lang="en-US" dirty="0"/>
          </a:p>
        </p:txBody>
      </p:sp>
      <p:sp>
        <p:nvSpPr>
          <p:cNvPr id="4" name="Slide Number Placeholder 3"/>
          <p:cNvSpPr>
            <a:spLocks noGrp="1"/>
          </p:cNvSpPr>
          <p:nvPr>
            <p:ph type="sldNum" sz="quarter" idx="10"/>
          </p:nvPr>
        </p:nvSpPr>
        <p:spPr/>
        <p:txBody>
          <a:bodyPr/>
          <a:lstStyle/>
          <a:p>
            <a:pPr>
              <a:defRPr/>
            </a:pPr>
            <a:fld id="{24397881-069E-4300-AE42-3211AF5FA6E2}" type="slidenum">
              <a:rPr lang="en-US" smtClean="0"/>
              <a:pPr>
                <a:defRPr/>
              </a:pPr>
              <a:t>5</a:t>
            </a:fld>
            <a:endParaRPr lang="en-US"/>
          </a:p>
        </p:txBody>
      </p:sp>
    </p:spTree>
    <p:extLst>
      <p:ext uri="{BB962C8B-B14F-4D97-AF65-F5344CB8AC3E}">
        <p14:creationId xmlns="" xmlns:p14="http://schemas.microsoft.com/office/powerpoint/2010/main" val="3751568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dirty="0" smtClean="0">
                <a:solidFill>
                  <a:schemeClr val="accent1">
                    <a:lumMod val="60000"/>
                    <a:lumOff val="40000"/>
                  </a:schemeClr>
                </a:solidFill>
              </a:rPr>
              <a:t>The Voice channel is automatically set to the default Ready status when an agent logs in to the system. Agents can then set their status to:</a:t>
            </a:r>
          </a:p>
          <a:p>
            <a:pPr>
              <a:lnSpc>
                <a:spcPct val="90000"/>
              </a:lnSpc>
              <a:buFont typeface="Arial" pitchFamily="34" charset="0"/>
              <a:buChar char="•"/>
            </a:pPr>
            <a:r>
              <a:rPr lang="en-US" sz="1200" b="1" dirty="0" smtClean="0">
                <a:solidFill>
                  <a:schemeClr val="accent1">
                    <a:lumMod val="60000"/>
                    <a:lumOff val="40000"/>
                  </a:schemeClr>
                </a:solidFill>
              </a:rPr>
              <a:t>Ready</a:t>
            </a:r>
            <a:r>
              <a:rPr lang="en-US" sz="1200" dirty="0" smtClean="0">
                <a:solidFill>
                  <a:schemeClr val="accent1">
                    <a:lumMod val="60000"/>
                    <a:lumOff val="40000"/>
                  </a:schemeClr>
                </a:solidFill>
              </a:rPr>
              <a:t> to accept chat interactions</a:t>
            </a:r>
          </a:p>
          <a:p>
            <a:pPr>
              <a:lnSpc>
                <a:spcPct val="90000"/>
              </a:lnSpc>
              <a:buFont typeface="Arial" pitchFamily="34" charset="0"/>
              <a:buChar char="•"/>
            </a:pPr>
            <a:r>
              <a:rPr lang="en-US" sz="1200" b="1" dirty="0" smtClean="0">
                <a:solidFill>
                  <a:schemeClr val="accent1">
                    <a:lumMod val="60000"/>
                    <a:lumOff val="40000"/>
                  </a:schemeClr>
                </a:solidFill>
              </a:rPr>
              <a:t>Not Ready </a:t>
            </a:r>
            <a:r>
              <a:rPr lang="en-US" sz="1200" dirty="0" smtClean="0">
                <a:solidFill>
                  <a:schemeClr val="accent1">
                    <a:lumMod val="60000"/>
                    <a:lumOff val="40000"/>
                  </a:schemeClr>
                </a:solidFill>
              </a:rPr>
              <a:t>to accept voice interactions</a:t>
            </a:r>
            <a:endParaRPr lang="en-US" dirty="0"/>
          </a:p>
        </p:txBody>
      </p:sp>
      <p:sp>
        <p:nvSpPr>
          <p:cNvPr id="4" name="Slide Number Placeholder 3"/>
          <p:cNvSpPr>
            <a:spLocks noGrp="1"/>
          </p:cNvSpPr>
          <p:nvPr>
            <p:ph type="sldNum" sz="quarter" idx="10"/>
          </p:nvPr>
        </p:nvSpPr>
        <p:spPr/>
        <p:txBody>
          <a:bodyPr/>
          <a:lstStyle/>
          <a:p>
            <a:pPr>
              <a:defRPr/>
            </a:pPr>
            <a:fld id="{24397881-069E-4300-AE42-3211AF5FA6E2}" type="slidenum">
              <a:rPr lang="en-US" smtClean="0"/>
              <a:pPr>
                <a:defRPr/>
              </a:pPr>
              <a:t>6</a:t>
            </a:fld>
            <a:endParaRPr lang="en-US"/>
          </a:p>
        </p:txBody>
      </p:sp>
    </p:spTree>
    <p:extLst>
      <p:ext uri="{BB962C8B-B14F-4D97-AF65-F5344CB8AC3E}">
        <p14:creationId xmlns="" xmlns:p14="http://schemas.microsoft.com/office/powerpoint/2010/main" val="2306914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Agents can use</a:t>
            </a:r>
            <a:r>
              <a:rPr lang="en-US" baseline="0" dirty="0" smtClean="0"/>
              <a:t> the </a:t>
            </a:r>
            <a:r>
              <a:rPr lang="en-US" b="1" baseline="0" dirty="0" smtClean="0"/>
              <a:t>Agent Status </a:t>
            </a:r>
            <a:r>
              <a:rPr lang="en-US" baseline="0" dirty="0" smtClean="0"/>
              <a:t>icon to view their status summary.</a:t>
            </a:r>
            <a:endParaRPr lang="en-US" dirty="0"/>
          </a:p>
        </p:txBody>
      </p:sp>
      <p:sp>
        <p:nvSpPr>
          <p:cNvPr id="4" name="Slide Number Placeholder 3"/>
          <p:cNvSpPr>
            <a:spLocks noGrp="1"/>
          </p:cNvSpPr>
          <p:nvPr>
            <p:ph type="sldNum" sz="quarter" idx="10"/>
          </p:nvPr>
        </p:nvSpPr>
        <p:spPr/>
        <p:txBody>
          <a:bodyPr/>
          <a:lstStyle/>
          <a:p>
            <a:pPr>
              <a:defRPr/>
            </a:pPr>
            <a:fld id="{24397881-069E-4300-AE42-3211AF5FA6E2}" type="slidenum">
              <a:rPr lang="en-US" smtClean="0"/>
              <a:pPr>
                <a:defRPr/>
              </a:pPr>
              <a:t>7</a:t>
            </a:fld>
            <a:endParaRPr lang="en-US"/>
          </a:p>
        </p:txBody>
      </p:sp>
    </p:spTree>
    <p:extLst>
      <p:ext uri="{BB962C8B-B14F-4D97-AF65-F5344CB8AC3E}">
        <p14:creationId xmlns="" xmlns:p14="http://schemas.microsoft.com/office/powerpoint/2010/main" val="2600500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Agents can </a:t>
            </a:r>
            <a:r>
              <a:rPr lang="en-US" sz="1200" b="0" kern="1200" dirty="0" smtClean="0">
                <a:solidFill>
                  <a:schemeClr val="bg2">
                    <a:lumMod val="10000"/>
                  </a:schemeClr>
                </a:solidFill>
                <a:latin typeface="Arial" charset="0"/>
                <a:ea typeface="ＭＳ Ｐゴシック" pitchFamily="123" charset="-128"/>
                <a:cs typeface="Tahoma" pitchFamily="34" charset="0"/>
              </a:rPr>
              <a:t>select which interaction channel they are using to see their key performance indicators (KPIs).</a:t>
            </a:r>
          </a:p>
          <a:p>
            <a:endParaRPr lang="en-US" dirty="0"/>
          </a:p>
        </p:txBody>
      </p:sp>
      <p:sp>
        <p:nvSpPr>
          <p:cNvPr id="4" name="Slide Number Placeholder 3"/>
          <p:cNvSpPr>
            <a:spLocks noGrp="1"/>
          </p:cNvSpPr>
          <p:nvPr>
            <p:ph type="sldNum" sz="quarter" idx="10"/>
          </p:nvPr>
        </p:nvSpPr>
        <p:spPr/>
        <p:txBody>
          <a:bodyPr/>
          <a:lstStyle/>
          <a:p>
            <a:pPr>
              <a:defRPr/>
            </a:pPr>
            <a:fld id="{24397881-069E-4300-AE42-3211AF5FA6E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r>
              <a:rPr lang="en-US" sz="1200" b="0" dirty="0" smtClean="0"/>
              <a:t>Toast data includes attached data that enables agents to decide whether to accept or decline the interaction.</a:t>
            </a:r>
            <a:endParaRPr lang="en-US" sz="1200" dirty="0" smtClean="0">
              <a:latin typeface="Calibri" charset="0"/>
            </a:endParaRPr>
          </a:p>
        </p:txBody>
      </p:sp>
      <p:sp>
        <p:nvSpPr>
          <p:cNvPr id="4" name="Slide Number Placeholder 3"/>
          <p:cNvSpPr>
            <a:spLocks noGrp="1"/>
          </p:cNvSpPr>
          <p:nvPr>
            <p:ph type="sldNum" sz="quarter" idx="10"/>
          </p:nvPr>
        </p:nvSpPr>
        <p:spPr/>
        <p:txBody>
          <a:bodyPr/>
          <a:lstStyle/>
          <a:p>
            <a:pPr>
              <a:defRPr/>
            </a:pPr>
            <a:fld id="{24397881-069E-4300-AE42-3211AF5FA6E2}"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r>
              <a:rPr lang="en-US" sz="1200" b="0" dirty="0" smtClean="0">
                <a:latin typeface="Arial" pitchFamily="34" charset="0"/>
              </a:rPr>
              <a:t>When an agent accepts a chat interaction, the </a:t>
            </a:r>
            <a:r>
              <a:rPr lang="en-US" sz="1200" b="1" dirty="0" smtClean="0">
                <a:latin typeface="Arial" pitchFamily="34" charset="0"/>
              </a:rPr>
              <a:t>Chat Interaction </a:t>
            </a:r>
            <a:r>
              <a:rPr lang="en-US" sz="1200" b="0" dirty="0" smtClean="0">
                <a:latin typeface="Arial" pitchFamily="34" charset="0"/>
              </a:rPr>
              <a:t>view is displayed in the left-hand side of the screen. This view is comprised of different sections, such as the </a:t>
            </a:r>
            <a:r>
              <a:rPr lang="en-US" sz="1200" b="1" dirty="0" smtClean="0">
                <a:latin typeface="Arial" pitchFamily="34" charset="0"/>
              </a:rPr>
              <a:t>Chat Transcript </a:t>
            </a:r>
            <a:r>
              <a:rPr lang="en-US" sz="1200" b="0" dirty="0" smtClean="0">
                <a:latin typeface="Arial" pitchFamily="34" charset="0"/>
              </a:rPr>
              <a:t>area where agents can view the contents of chat messages, such as the names of the chat participants, the time of each event and message. It also displays the </a:t>
            </a:r>
            <a:r>
              <a:rPr lang="en-US" sz="1200" b="1" dirty="0" smtClean="0">
                <a:latin typeface="Arial" pitchFamily="34" charset="0"/>
              </a:rPr>
              <a:t>Chat Message </a:t>
            </a:r>
            <a:r>
              <a:rPr lang="en-US" sz="1200" b="0" dirty="0" smtClean="0">
                <a:latin typeface="Arial" pitchFamily="34" charset="0"/>
              </a:rPr>
              <a:t>area where agents enter and preview their messages before they send them to their contacts.</a:t>
            </a:r>
          </a:p>
        </p:txBody>
      </p:sp>
      <p:sp>
        <p:nvSpPr>
          <p:cNvPr id="4" name="Slide Number Placeholder 3"/>
          <p:cNvSpPr>
            <a:spLocks noGrp="1"/>
          </p:cNvSpPr>
          <p:nvPr>
            <p:ph type="sldNum" sz="quarter" idx="10"/>
          </p:nvPr>
        </p:nvSpPr>
        <p:spPr/>
        <p:txBody>
          <a:bodyPr/>
          <a:lstStyle/>
          <a:p>
            <a:pPr>
              <a:defRPr/>
            </a:pPr>
            <a:fld id="{24397881-069E-4300-AE42-3211AF5FA6E2}"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 Photo">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bwMode="auto">
          <a:xfrm>
            <a:off x="0" y="4267200"/>
            <a:ext cx="9144000" cy="2438400"/>
          </a:xfrm>
          <a:prstGeom prst="rect">
            <a:avLst/>
          </a:prstGeom>
          <a:solidFill>
            <a:schemeClr val="tx1">
              <a:alpha val="70000"/>
            </a:schemeClr>
          </a:solidFill>
          <a:ln w="12700" cap="flat" cmpd="sng" algn="ctr">
            <a:noFill/>
            <a:prstDash val="solid"/>
            <a:round/>
            <a:headEnd type="none" w="med" len="med"/>
            <a:tailEnd type="none" w="med" len="med"/>
          </a:ln>
          <a:effectLst/>
        </p:spPr>
        <p:txBody>
          <a:bodyPr/>
          <a:lstStyle/>
          <a:p>
            <a:pPr>
              <a:defRPr/>
            </a:pPr>
            <a:endParaRPr lang="en-US" sz="1800" b="0" dirty="0">
              <a:solidFill>
                <a:srgbClr val="000000"/>
              </a:solidFill>
              <a:latin typeface="Arial" pitchFamily="36" charset="0"/>
              <a:ea typeface="ＭＳ Ｐゴシック" pitchFamily="34" charset="-128"/>
            </a:endParaRPr>
          </a:p>
        </p:txBody>
      </p:sp>
      <p:pic>
        <p:nvPicPr>
          <p:cNvPr id="6" name="Picture 13" descr="Geneys_logo_WHT.png"/>
          <p:cNvPicPr>
            <a:picLocks noChangeAspect="1"/>
          </p:cNvPicPr>
          <p:nvPr/>
        </p:nvPicPr>
        <p:blipFill>
          <a:blip r:embed="rId2" cstate="print"/>
          <a:srcRect/>
          <a:stretch>
            <a:fillRect/>
          </a:stretch>
        </p:blipFill>
        <p:spPr bwMode="auto">
          <a:xfrm>
            <a:off x="6629400" y="5638800"/>
            <a:ext cx="2514600" cy="1066800"/>
          </a:xfrm>
          <a:prstGeom prst="rect">
            <a:avLst/>
          </a:prstGeom>
          <a:noFill/>
          <a:ln w="9525">
            <a:noFill/>
            <a:miter lim="800000"/>
            <a:headEnd/>
            <a:tailEnd/>
          </a:ln>
        </p:spPr>
      </p:pic>
      <p:sp>
        <p:nvSpPr>
          <p:cNvPr id="8200" name="Rectangle 8"/>
          <p:cNvSpPr>
            <a:spLocks noGrp="1" noChangeArrowheads="1"/>
          </p:cNvSpPr>
          <p:nvPr>
            <p:ph type="ctrTitle" hasCustomPrompt="1"/>
          </p:nvPr>
        </p:nvSpPr>
        <p:spPr bwMode="auto">
          <a:xfrm>
            <a:off x="479424" y="4471988"/>
            <a:ext cx="8359775" cy="862012"/>
          </a:xfrm>
        </p:spPr>
        <p:txBody>
          <a:bodyPr wrap="square" anchor="t"/>
          <a:lstStyle>
            <a:lvl1pPr>
              <a:lnSpc>
                <a:spcPct val="95000"/>
              </a:lnSpc>
              <a:defRPr sz="3600">
                <a:solidFill>
                  <a:schemeClr val="bg1"/>
                </a:solidFill>
                <a:latin typeface="+mj-lt"/>
                <a:cs typeface="Tahoma"/>
              </a:defRPr>
            </a:lvl1pPr>
          </a:lstStyle>
          <a:p>
            <a:r>
              <a:rPr lang="en-US" dirty="0" smtClean="0"/>
              <a:t>Click to Edit Master Title Style</a:t>
            </a:r>
            <a:endParaRPr lang="en-US" dirty="0"/>
          </a:p>
        </p:txBody>
      </p:sp>
      <p:sp>
        <p:nvSpPr>
          <p:cNvPr id="8201" name="Rectangle 9"/>
          <p:cNvSpPr>
            <a:spLocks noGrp="1" noChangeArrowheads="1"/>
          </p:cNvSpPr>
          <p:nvPr>
            <p:ph type="subTitle" idx="1"/>
          </p:nvPr>
        </p:nvSpPr>
        <p:spPr bwMode="auto">
          <a:xfrm>
            <a:off x="485775" y="5371380"/>
            <a:ext cx="6400800" cy="762000"/>
          </a:xfrm>
        </p:spPr>
        <p:txBody>
          <a:bodyPr/>
          <a:lstStyle>
            <a:lvl1pPr marL="0" marR="0" indent="-1588" algn="l" defTabSz="914400" rtl="0" eaLnBrk="0" fontAlgn="base" latinLnBrk="0" hangingPunct="0">
              <a:lnSpc>
                <a:spcPct val="100000"/>
              </a:lnSpc>
              <a:spcBef>
                <a:spcPts val="0"/>
              </a:spcBef>
              <a:spcAft>
                <a:spcPts val="0"/>
              </a:spcAft>
              <a:buClr>
                <a:schemeClr val="bg2"/>
              </a:buClr>
              <a:buSzTx/>
              <a:buFont typeface="Arial" pitchFamily="-84" charset="0"/>
              <a:buNone/>
              <a:tabLst/>
              <a:defRPr kumimoji="0" lang="en-US" sz="2400" b="0" i="0" u="none" strike="noStrike" kern="1200" cap="none" spc="0" normalizeH="0" baseline="0" noProof="0">
                <a:ln>
                  <a:noFill/>
                </a:ln>
                <a:solidFill>
                  <a:srgbClr val="BFBFBF"/>
                </a:solidFill>
                <a:effectLst/>
                <a:uLnTx/>
                <a:uFillTx/>
                <a:latin typeface="+mj-lt"/>
                <a:cs typeface="Tahoma"/>
              </a:defRPr>
            </a:lvl1pPr>
          </a:lstStyle>
          <a:p>
            <a:pPr lvl="0"/>
            <a:r>
              <a:rPr lang="en-US" smtClean="0"/>
              <a:t>Click to edit Master subtitle style</a:t>
            </a:r>
            <a:endParaRPr lang="en-US" dirty="0" smtClean="0"/>
          </a:p>
        </p:txBody>
      </p:sp>
    </p:spTree>
    <p:extLst>
      <p:ext uri="{BB962C8B-B14F-4D97-AF65-F5344CB8AC3E}">
        <p14:creationId xmlns="" xmlns:p14="http://schemas.microsoft.com/office/powerpoint/2010/main" val="6866320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without Phot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0" descr="Geneys_logo_RGB.png"/>
          <p:cNvPicPr>
            <a:picLocks noChangeAspect="1"/>
          </p:cNvPicPr>
          <p:nvPr/>
        </p:nvPicPr>
        <p:blipFill>
          <a:blip r:embed="rId3" cstate="print"/>
          <a:stretch>
            <a:fillRect/>
          </a:stretch>
        </p:blipFill>
        <p:spPr bwMode="auto">
          <a:xfrm>
            <a:off x="6451600" y="1"/>
            <a:ext cx="2692400" cy="1143000"/>
          </a:xfrm>
          <a:prstGeom prst="rect">
            <a:avLst/>
          </a:prstGeom>
          <a:noFill/>
          <a:ln>
            <a:noFill/>
          </a:ln>
        </p:spPr>
      </p:pic>
      <p:sp>
        <p:nvSpPr>
          <p:cNvPr id="8200" name="Rectangle 8"/>
          <p:cNvSpPr>
            <a:spLocks noGrp="1" noChangeArrowheads="1"/>
          </p:cNvSpPr>
          <p:nvPr>
            <p:ph type="ctrTitle" hasCustomPrompt="1"/>
          </p:nvPr>
        </p:nvSpPr>
        <p:spPr bwMode="auto">
          <a:xfrm>
            <a:off x="355600" y="2848845"/>
            <a:ext cx="8401316" cy="1014412"/>
          </a:xfrm>
        </p:spPr>
        <p:txBody>
          <a:bodyPr wrap="square" anchor="t"/>
          <a:lstStyle>
            <a:lvl1pPr>
              <a:lnSpc>
                <a:spcPct val="95000"/>
              </a:lnSpc>
              <a:defRPr sz="4400">
                <a:solidFill>
                  <a:schemeClr val="tx1"/>
                </a:solidFill>
                <a:latin typeface="+mj-lt"/>
              </a:defRPr>
            </a:lvl1pPr>
          </a:lstStyle>
          <a:p>
            <a:r>
              <a:rPr lang="en-US" dirty="0" smtClean="0"/>
              <a:t>Click to Edit Master Title</a:t>
            </a:r>
            <a:endParaRPr lang="en-US" dirty="0"/>
          </a:p>
        </p:txBody>
      </p:sp>
      <p:sp>
        <p:nvSpPr>
          <p:cNvPr id="8201" name="Rectangle 9"/>
          <p:cNvSpPr>
            <a:spLocks noGrp="1" noChangeArrowheads="1"/>
          </p:cNvSpPr>
          <p:nvPr>
            <p:ph type="subTitle" idx="1" hasCustomPrompt="1"/>
          </p:nvPr>
        </p:nvSpPr>
        <p:spPr bwMode="auto">
          <a:xfrm>
            <a:off x="355601" y="3863256"/>
            <a:ext cx="6916109" cy="1002552"/>
          </a:xfrm>
        </p:spPr>
        <p:txBody>
          <a:bodyPr/>
          <a:lstStyle>
            <a:lvl1pPr marL="0" marR="0" indent="-1588" algn="l" defTabSz="914400" rtl="0" eaLnBrk="0" fontAlgn="base" latinLnBrk="0" hangingPunct="0">
              <a:lnSpc>
                <a:spcPct val="100000"/>
              </a:lnSpc>
              <a:spcBef>
                <a:spcPts val="0"/>
              </a:spcBef>
              <a:spcAft>
                <a:spcPts val="0"/>
              </a:spcAft>
              <a:buClr>
                <a:schemeClr val="bg2"/>
              </a:buClr>
              <a:buSzTx/>
              <a:buFont typeface="Arial" pitchFamily="-84" charset="0"/>
              <a:buNone/>
              <a:tabLst/>
              <a:defRPr kumimoji="0" lang="en-US" sz="2800" b="0" i="0" u="none" strike="noStrike" kern="1200" cap="none" spc="0" normalizeH="0" baseline="0" noProof="0">
                <a:ln>
                  <a:noFill/>
                </a:ln>
                <a:solidFill>
                  <a:schemeClr val="tx1">
                    <a:lumMod val="65000"/>
                    <a:lumOff val="35000"/>
                  </a:schemeClr>
                </a:solidFill>
                <a:effectLst/>
                <a:uLnTx/>
                <a:uFillTx/>
                <a:latin typeface="+mj-lt"/>
                <a:cs typeface="Tahoma"/>
              </a:defRPr>
            </a:lvl1pPr>
          </a:lstStyle>
          <a:p>
            <a:pPr lvl="0"/>
            <a:r>
              <a:rPr lang="en-US" dirty="0" smtClean="0"/>
              <a:t>Click to edit master subtitle</a:t>
            </a:r>
          </a:p>
        </p:txBody>
      </p:sp>
    </p:spTree>
    <p:extLst>
      <p:ext uri="{BB962C8B-B14F-4D97-AF65-F5344CB8AC3E}">
        <p14:creationId xmlns="" xmlns:p14="http://schemas.microsoft.com/office/powerpoint/2010/main" val="11804804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lin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 xmlns:p14="http://schemas.microsoft.com/office/powerpoint/2010/main" val="301640439"/>
      </p:ext>
    </p:extLst>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60363" y="1317626"/>
            <a:ext cx="8443912" cy="4778375"/>
          </a:xfrm>
        </p:spPr>
        <p:txBody>
          <a:bodyPr/>
          <a:lstStyle>
            <a:lvl1pPr>
              <a:defRPr sz="2800"/>
            </a:lvl1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1874810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No backgroun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186160413"/>
      </p:ext>
    </p:extLst>
  </p:cSld>
  <p:clrMapOvr>
    <a:masterClrMapping/>
  </p:clrMapOvr>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Text Box 12"/>
          <p:cNvSpPr txBox="1">
            <a:spLocks noChangeArrowheads="1"/>
          </p:cNvSpPr>
          <p:nvPr/>
        </p:nvSpPr>
        <p:spPr bwMode="auto">
          <a:xfrm>
            <a:off x="711200" y="2842684"/>
            <a:ext cx="59651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defRPr/>
            </a:pPr>
            <a:r>
              <a:rPr lang="en-US" sz="1200" dirty="0" smtClean="0">
                <a:solidFill>
                  <a:srgbClr val="000000"/>
                </a:solidFill>
                <a:latin typeface="Tahoma"/>
                <a:cs typeface="Geneva" charset="0"/>
              </a:rPr>
              <a:t>R</a:t>
            </a:r>
            <a:r>
              <a:rPr lang="en-US" sz="1200" b="0" dirty="0" smtClean="0">
                <a:solidFill>
                  <a:srgbClr val="000000"/>
                </a:solidFill>
                <a:latin typeface="Tahoma"/>
                <a:cs typeface="Geneva" charset="0"/>
              </a:rPr>
              <a:t> 205</a:t>
            </a:r>
          </a:p>
          <a:p>
            <a:pPr defTabSz="457200" eaLnBrk="1" hangingPunct="1">
              <a:defRPr/>
            </a:pPr>
            <a:r>
              <a:rPr lang="en-US" sz="1200" dirty="0" smtClean="0">
                <a:solidFill>
                  <a:srgbClr val="000000"/>
                </a:solidFill>
                <a:latin typeface="Tahoma"/>
                <a:cs typeface="Geneva" charset="0"/>
              </a:rPr>
              <a:t>G</a:t>
            </a:r>
            <a:r>
              <a:rPr lang="en-US" sz="1200" b="0" dirty="0" smtClean="0">
                <a:solidFill>
                  <a:srgbClr val="000000"/>
                </a:solidFill>
                <a:latin typeface="Tahoma"/>
                <a:cs typeface="Geneva" charset="0"/>
              </a:rPr>
              <a:t> 53</a:t>
            </a:r>
          </a:p>
          <a:p>
            <a:pPr defTabSz="457200" eaLnBrk="1" hangingPunct="1">
              <a:defRPr/>
            </a:pPr>
            <a:r>
              <a:rPr lang="en-US" sz="1200" dirty="0" smtClean="0">
                <a:solidFill>
                  <a:srgbClr val="000000"/>
                </a:solidFill>
                <a:latin typeface="Tahoma"/>
                <a:cs typeface="Geneva" charset="0"/>
              </a:rPr>
              <a:t>B</a:t>
            </a:r>
            <a:r>
              <a:rPr lang="en-US" sz="1200" b="0" dirty="0" smtClean="0">
                <a:solidFill>
                  <a:srgbClr val="000000"/>
                </a:solidFill>
                <a:latin typeface="Tahoma"/>
                <a:cs typeface="Geneva" charset="0"/>
              </a:rPr>
              <a:t> 41</a:t>
            </a:r>
          </a:p>
        </p:txBody>
      </p:sp>
      <p:sp>
        <p:nvSpPr>
          <p:cNvPr id="4" name="Text Box 13"/>
          <p:cNvSpPr txBox="1">
            <a:spLocks noChangeArrowheads="1"/>
          </p:cNvSpPr>
          <p:nvPr/>
        </p:nvSpPr>
        <p:spPr bwMode="auto">
          <a:xfrm>
            <a:off x="2457451" y="2842684"/>
            <a:ext cx="42849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defRPr/>
            </a:pPr>
            <a:r>
              <a:rPr lang="en-US" sz="1200" dirty="0" smtClean="0">
                <a:solidFill>
                  <a:srgbClr val="000000"/>
                </a:solidFill>
                <a:latin typeface="Tahoma"/>
              </a:rPr>
              <a:t>R</a:t>
            </a:r>
            <a:r>
              <a:rPr lang="en-US" sz="1200" b="0" dirty="0" smtClean="0">
                <a:solidFill>
                  <a:srgbClr val="000000"/>
                </a:solidFill>
                <a:latin typeface="Tahoma"/>
              </a:rPr>
              <a:t> 0</a:t>
            </a:r>
          </a:p>
          <a:p>
            <a:pPr defTabSz="457200" eaLnBrk="1" hangingPunct="1">
              <a:defRPr/>
            </a:pPr>
            <a:r>
              <a:rPr lang="en-US" sz="1200" dirty="0" smtClean="0">
                <a:solidFill>
                  <a:srgbClr val="000000"/>
                </a:solidFill>
                <a:latin typeface="Tahoma"/>
              </a:rPr>
              <a:t>G</a:t>
            </a:r>
            <a:r>
              <a:rPr lang="en-US" sz="1200" b="0" dirty="0" smtClean="0">
                <a:solidFill>
                  <a:srgbClr val="000000"/>
                </a:solidFill>
                <a:latin typeface="Tahoma"/>
              </a:rPr>
              <a:t> 0</a:t>
            </a:r>
          </a:p>
          <a:p>
            <a:pPr defTabSz="457200" eaLnBrk="1" hangingPunct="1">
              <a:defRPr/>
            </a:pPr>
            <a:r>
              <a:rPr lang="en-US" sz="1200" dirty="0" smtClean="0">
                <a:solidFill>
                  <a:srgbClr val="000000"/>
                </a:solidFill>
                <a:latin typeface="Tahoma"/>
              </a:rPr>
              <a:t>B</a:t>
            </a:r>
            <a:r>
              <a:rPr lang="en-US" sz="1200" b="0" dirty="0" smtClean="0">
                <a:solidFill>
                  <a:srgbClr val="000000"/>
                </a:solidFill>
                <a:latin typeface="Tahoma"/>
              </a:rPr>
              <a:t> 0</a:t>
            </a:r>
          </a:p>
        </p:txBody>
      </p:sp>
      <p:sp>
        <p:nvSpPr>
          <p:cNvPr id="5" name="Text Box 14"/>
          <p:cNvSpPr txBox="1">
            <a:spLocks noChangeArrowheads="1"/>
          </p:cNvSpPr>
          <p:nvPr/>
        </p:nvSpPr>
        <p:spPr bwMode="auto">
          <a:xfrm>
            <a:off x="3276601" y="2842684"/>
            <a:ext cx="59651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defRPr/>
            </a:pPr>
            <a:r>
              <a:rPr lang="en-US" sz="1200" dirty="0" smtClean="0">
                <a:solidFill>
                  <a:srgbClr val="000000"/>
                </a:solidFill>
                <a:latin typeface="Tahoma"/>
                <a:cs typeface="Geneva" charset="0"/>
              </a:rPr>
              <a:t>R</a:t>
            </a:r>
            <a:r>
              <a:rPr lang="en-US" sz="1200" b="0" dirty="0" smtClean="0">
                <a:solidFill>
                  <a:srgbClr val="000000"/>
                </a:solidFill>
                <a:latin typeface="Tahoma"/>
                <a:cs typeface="Geneva" charset="0"/>
              </a:rPr>
              <a:t> 150</a:t>
            </a:r>
          </a:p>
          <a:p>
            <a:pPr defTabSz="457200" eaLnBrk="1" hangingPunct="1">
              <a:defRPr/>
            </a:pPr>
            <a:r>
              <a:rPr lang="en-US" sz="1200" dirty="0" smtClean="0">
                <a:solidFill>
                  <a:srgbClr val="000000"/>
                </a:solidFill>
                <a:latin typeface="Tahoma"/>
                <a:cs typeface="Geneva" charset="0"/>
              </a:rPr>
              <a:t>G</a:t>
            </a:r>
            <a:r>
              <a:rPr lang="en-US" sz="1200" b="0" dirty="0" smtClean="0">
                <a:solidFill>
                  <a:srgbClr val="000000"/>
                </a:solidFill>
                <a:latin typeface="Tahoma"/>
                <a:cs typeface="Geneva" charset="0"/>
              </a:rPr>
              <a:t> 150</a:t>
            </a:r>
          </a:p>
          <a:p>
            <a:pPr defTabSz="457200" eaLnBrk="1" hangingPunct="1">
              <a:defRPr/>
            </a:pPr>
            <a:r>
              <a:rPr lang="en-US" sz="1200" dirty="0" smtClean="0">
                <a:solidFill>
                  <a:srgbClr val="000000"/>
                </a:solidFill>
                <a:latin typeface="Tahoma"/>
                <a:cs typeface="Geneva" charset="0"/>
              </a:rPr>
              <a:t>B</a:t>
            </a:r>
            <a:r>
              <a:rPr lang="en-US" sz="1200" b="0" dirty="0" smtClean="0">
                <a:solidFill>
                  <a:srgbClr val="000000"/>
                </a:solidFill>
                <a:latin typeface="Tahoma"/>
                <a:cs typeface="Geneva" charset="0"/>
              </a:rPr>
              <a:t> 150</a:t>
            </a:r>
          </a:p>
        </p:txBody>
      </p:sp>
      <p:sp>
        <p:nvSpPr>
          <p:cNvPr id="6" name="Text Box 15"/>
          <p:cNvSpPr txBox="1">
            <a:spLocks noChangeArrowheads="1"/>
          </p:cNvSpPr>
          <p:nvPr/>
        </p:nvSpPr>
        <p:spPr bwMode="auto">
          <a:xfrm>
            <a:off x="4162426" y="2842684"/>
            <a:ext cx="51250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defRPr/>
            </a:pPr>
            <a:r>
              <a:rPr lang="en-US" sz="1200" dirty="0" smtClean="0">
                <a:solidFill>
                  <a:srgbClr val="000000"/>
                </a:solidFill>
                <a:latin typeface="Tahoma"/>
              </a:rPr>
              <a:t>R</a:t>
            </a:r>
            <a:r>
              <a:rPr lang="en-US" sz="1200" b="0" dirty="0" smtClean="0">
                <a:solidFill>
                  <a:srgbClr val="000000"/>
                </a:solidFill>
                <a:latin typeface="Tahoma"/>
              </a:rPr>
              <a:t> 64</a:t>
            </a:r>
          </a:p>
          <a:p>
            <a:pPr defTabSz="457200" eaLnBrk="1" hangingPunct="1">
              <a:defRPr/>
            </a:pPr>
            <a:r>
              <a:rPr lang="en-US" sz="1200" dirty="0" smtClean="0">
                <a:solidFill>
                  <a:srgbClr val="000000"/>
                </a:solidFill>
                <a:latin typeface="Tahoma"/>
              </a:rPr>
              <a:t>G</a:t>
            </a:r>
            <a:r>
              <a:rPr lang="en-US" sz="1200" b="0" dirty="0" smtClean="0">
                <a:solidFill>
                  <a:srgbClr val="000000"/>
                </a:solidFill>
                <a:latin typeface="Tahoma"/>
              </a:rPr>
              <a:t> 64</a:t>
            </a:r>
          </a:p>
          <a:p>
            <a:pPr defTabSz="457200" eaLnBrk="1" hangingPunct="1">
              <a:defRPr/>
            </a:pPr>
            <a:r>
              <a:rPr lang="en-US" sz="1200" dirty="0" smtClean="0">
                <a:solidFill>
                  <a:srgbClr val="000000"/>
                </a:solidFill>
                <a:latin typeface="Tahoma"/>
              </a:rPr>
              <a:t>B</a:t>
            </a:r>
            <a:r>
              <a:rPr lang="en-US" sz="1200" b="0" dirty="0" smtClean="0">
                <a:solidFill>
                  <a:srgbClr val="000000"/>
                </a:solidFill>
                <a:latin typeface="Tahoma"/>
              </a:rPr>
              <a:t> 64</a:t>
            </a:r>
          </a:p>
        </p:txBody>
      </p:sp>
      <p:sp>
        <p:nvSpPr>
          <p:cNvPr id="8" name="Text Box 17"/>
          <p:cNvSpPr txBox="1">
            <a:spLocks noChangeArrowheads="1"/>
          </p:cNvSpPr>
          <p:nvPr/>
        </p:nvSpPr>
        <p:spPr bwMode="auto">
          <a:xfrm>
            <a:off x="5746751" y="2842684"/>
            <a:ext cx="59350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defRPr/>
            </a:pPr>
            <a:r>
              <a:rPr lang="en-US" sz="1200" dirty="0" smtClean="0">
                <a:solidFill>
                  <a:srgbClr val="000000"/>
                </a:solidFill>
                <a:latin typeface="Tahoma"/>
                <a:cs typeface="Geneva" charset="0"/>
              </a:rPr>
              <a:t>R </a:t>
            </a:r>
            <a:r>
              <a:rPr lang="en-US" sz="1200" b="0" dirty="0" smtClean="0">
                <a:solidFill>
                  <a:srgbClr val="000000"/>
                </a:solidFill>
                <a:latin typeface="Tahoma"/>
                <a:cs typeface="Geneva" charset="0"/>
              </a:rPr>
              <a:t>181</a:t>
            </a:r>
          </a:p>
          <a:p>
            <a:pPr defTabSz="457200" eaLnBrk="1" hangingPunct="1">
              <a:defRPr/>
            </a:pPr>
            <a:r>
              <a:rPr lang="en-US" sz="1200" dirty="0" smtClean="0">
                <a:solidFill>
                  <a:srgbClr val="000000"/>
                </a:solidFill>
                <a:latin typeface="Tahoma"/>
                <a:cs typeface="Geneva" charset="0"/>
              </a:rPr>
              <a:t>G</a:t>
            </a:r>
            <a:r>
              <a:rPr lang="en-US" sz="1200" b="0" dirty="0" smtClean="0">
                <a:solidFill>
                  <a:srgbClr val="000000"/>
                </a:solidFill>
                <a:latin typeface="Tahoma"/>
                <a:cs typeface="Geneva" charset="0"/>
              </a:rPr>
              <a:t> 18</a:t>
            </a:r>
          </a:p>
          <a:p>
            <a:pPr defTabSz="457200" eaLnBrk="1" hangingPunct="1">
              <a:defRPr/>
            </a:pPr>
            <a:r>
              <a:rPr lang="en-US" sz="1200" dirty="0" smtClean="0">
                <a:solidFill>
                  <a:srgbClr val="000000"/>
                </a:solidFill>
                <a:latin typeface="Tahoma"/>
                <a:cs typeface="Geneva" charset="0"/>
              </a:rPr>
              <a:t>B</a:t>
            </a:r>
            <a:r>
              <a:rPr lang="en-US" sz="1200" b="0" dirty="0" smtClean="0">
                <a:solidFill>
                  <a:srgbClr val="000000"/>
                </a:solidFill>
                <a:latin typeface="Tahoma"/>
                <a:cs typeface="Geneva" charset="0"/>
              </a:rPr>
              <a:t> 27</a:t>
            </a:r>
          </a:p>
        </p:txBody>
      </p:sp>
      <p:sp>
        <p:nvSpPr>
          <p:cNvPr id="9" name="Text Box 18"/>
          <p:cNvSpPr txBox="1">
            <a:spLocks noChangeArrowheads="1"/>
          </p:cNvSpPr>
          <p:nvPr/>
        </p:nvSpPr>
        <p:spPr bwMode="auto">
          <a:xfrm>
            <a:off x="6643688" y="2842684"/>
            <a:ext cx="59651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defRPr/>
            </a:pPr>
            <a:r>
              <a:rPr lang="en-US" sz="1200" dirty="0" smtClean="0">
                <a:solidFill>
                  <a:srgbClr val="000000"/>
                </a:solidFill>
                <a:latin typeface="Tahoma"/>
                <a:cs typeface="Geneva" charset="0"/>
              </a:rPr>
              <a:t>R</a:t>
            </a:r>
            <a:r>
              <a:rPr lang="en-US" sz="1200" b="0" dirty="0" smtClean="0">
                <a:solidFill>
                  <a:srgbClr val="000000"/>
                </a:solidFill>
                <a:latin typeface="Tahoma"/>
                <a:cs typeface="Geneva" charset="0"/>
              </a:rPr>
              <a:t> 253</a:t>
            </a:r>
          </a:p>
          <a:p>
            <a:pPr defTabSz="457200" eaLnBrk="1" hangingPunct="1">
              <a:defRPr/>
            </a:pPr>
            <a:r>
              <a:rPr lang="en-US" sz="1200" dirty="0" smtClean="0">
                <a:solidFill>
                  <a:srgbClr val="000000"/>
                </a:solidFill>
                <a:latin typeface="Tahoma"/>
                <a:cs typeface="Geneva" charset="0"/>
              </a:rPr>
              <a:t>G</a:t>
            </a:r>
            <a:r>
              <a:rPr lang="en-US" sz="1200" b="0" dirty="0" smtClean="0">
                <a:solidFill>
                  <a:srgbClr val="000000"/>
                </a:solidFill>
                <a:latin typeface="Tahoma"/>
                <a:cs typeface="Geneva" charset="0"/>
              </a:rPr>
              <a:t> 184</a:t>
            </a:r>
          </a:p>
          <a:p>
            <a:pPr defTabSz="457200" eaLnBrk="1" hangingPunct="1">
              <a:defRPr/>
            </a:pPr>
            <a:r>
              <a:rPr lang="en-US" sz="1200" dirty="0" smtClean="0">
                <a:solidFill>
                  <a:srgbClr val="000000"/>
                </a:solidFill>
                <a:latin typeface="Tahoma"/>
                <a:cs typeface="Geneva" charset="0"/>
              </a:rPr>
              <a:t>B</a:t>
            </a:r>
            <a:r>
              <a:rPr lang="en-US" sz="1200" b="0" dirty="0" smtClean="0">
                <a:solidFill>
                  <a:srgbClr val="000000"/>
                </a:solidFill>
                <a:latin typeface="Tahoma"/>
                <a:cs typeface="Geneva" charset="0"/>
              </a:rPr>
              <a:t> 19</a:t>
            </a:r>
          </a:p>
        </p:txBody>
      </p:sp>
      <p:sp>
        <p:nvSpPr>
          <p:cNvPr id="10" name="Text Box 19"/>
          <p:cNvSpPr txBox="1">
            <a:spLocks noChangeArrowheads="1"/>
          </p:cNvSpPr>
          <p:nvPr/>
        </p:nvSpPr>
        <p:spPr bwMode="auto">
          <a:xfrm>
            <a:off x="7512051" y="2842684"/>
            <a:ext cx="59651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defRPr/>
            </a:pPr>
            <a:r>
              <a:rPr lang="en-US" sz="1200" dirty="0" smtClean="0">
                <a:solidFill>
                  <a:srgbClr val="000000"/>
                </a:solidFill>
                <a:latin typeface="Tahoma"/>
                <a:cs typeface="Geneva" charset="0"/>
              </a:rPr>
              <a:t>R</a:t>
            </a:r>
            <a:r>
              <a:rPr lang="en-US" sz="1200" b="0" dirty="0" smtClean="0">
                <a:solidFill>
                  <a:srgbClr val="000000"/>
                </a:solidFill>
                <a:latin typeface="Tahoma"/>
                <a:cs typeface="Geneva" charset="0"/>
              </a:rPr>
              <a:t> 248</a:t>
            </a:r>
          </a:p>
          <a:p>
            <a:pPr defTabSz="457200" eaLnBrk="1" hangingPunct="1">
              <a:defRPr/>
            </a:pPr>
            <a:r>
              <a:rPr lang="en-US" sz="1200" dirty="0" smtClean="0">
                <a:solidFill>
                  <a:srgbClr val="000000"/>
                </a:solidFill>
                <a:latin typeface="Tahoma"/>
                <a:cs typeface="Geneva" charset="0"/>
              </a:rPr>
              <a:t>G</a:t>
            </a:r>
            <a:r>
              <a:rPr lang="en-US" sz="1200" b="0" dirty="0" smtClean="0">
                <a:solidFill>
                  <a:srgbClr val="000000"/>
                </a:solidFill>
                <a:latin typeface="Tahoma"/>
                <a:cs typeface="Geneva" charset="0"/>
              </a:rPr>
              <a:t> 152</a:t>
            </a:r>
          </a:p>
          <a:p>
            <a:pPr defTabSz="457200" eaLnBrk="1" hangingPunct="1">
              <a:defRPr/>
            </a:pPr>
            <a:r>
              <a:rPr lang="en-US" sz="1200" dirty="0" smtClean="0">
                <a:solidFill>
                  <a:srgbClr val="000000"/>
                </a:solidFill>
                <a:latin typeface="Tahoma"/>
                <a:cs typeface="Geneva" charset="0"/>
              </a:rPr>
              <a:t>B</a:t>
            </a:r>
            <a:r>
              <a:rPr lang="en-US" sz="1200" b="0" dirty="0" smtClean="0">
                <a:solidFill>
                  <a:srgbClr val="000000"/>
                </a:solidFill>
                <a:latin typeface="Tahoma"/>
                <a:cs typeface="Geneva" charset="0"/>
              </a:rPr>
              <a:t> 29</a:t>
            </a:r>
          </a:p>
        </p:txBody>
      </p:sp>
      <p:sp>
        <p:nvSpPr>
          <p:cNvPr id="11" name="Text Box 24"/>
          <p:cNvSpPr txBox="1">
            <a:spLocks noChangeArrowheads="1"/>
          </p:cNvSpPr>
          <p:nvPr/>
        </p:nvSpPr>
        <p:spPr bwMode="auto">
          <a:xfrm>
            <a:off x="1376364" y="4142318"/>
            <a:ext cx="2719387" cy="5396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lnSpc>
                <a:spcPct val="90000"/>
              </a:lnSpc>
              <a:defRPr/>
            </a:pPr>
            <a:r>
              <a:rPr lang="en-US" sz="1600" b="0" dirty="0" smtClean="0">
                <a:solidFill>
                  <a:srgbClr val="000000"/>
                </a:solidFill>
                <a:latin typeface="Tahoma"/>
              </a:rPr>
              <a:t>Default Color and line weight when drawing boxes</a:t>
            </a:r>
          </a:p>
        </p:txBody>
      </p:sp>
      <p:sp>
        <p:nvSpPr>
          <p:cNvPr id="12" name="Text Box 25"/>
          <p:cNvSpPr txBox="1">
            <a:spLocks noChangeArrowheads="1"/>
          </p:cNvSpPr>
          <p:nvPr/>
        </p:nvSpPr>
        <p:spPr bwMode="auto">
          <a:xfrm>
            <a:off x="381000" y="1483785"/>
            <a:ext cx="6553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defRPr/>
            </a:pPr>
            <a:r>
              <a:rPr lang="en-US" sz="1800" b="0" dirty="0" smtClean="0">
                <a:solidFill>
                  <a:srgbClr val="000000"/>
                </a:solidFill>
                <a:latin typeface="Tahoma"/>
                <a:cs typeface="Geneva" charset="0"/>
              </a:rPr>
              <a:t>Colors and RGB values in template</a:t>
            </a:r>
          </a:p>
        </p:txBody>
      </p:sp>
      <p:sp>
        <p:nvSpPr>
          <p:cNvPr id="14" name="Text Box 19"/>
          <p:cNvSpPr txBox="1">
            <a:spLocks noChangeArrowheads="1"/>
          </p:cNvSpPr>
          <p:nvPr/>
        </p:nvSpPr>
        <p:spPr bwMode="auto">
          <a:xfrm>
            <a:off x="7512051" y="4877704"/>
            <a:ext cx="59651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defRPr/>
            </a:pPr>
            <a:r>
              <a:rPr lang="en-US" sz="1200" dirty="0" smtClean="0">
                <a:solidFill>
                  <a:srgbClr val="000000"/>
                </a:solidFill>
                <a:latin typeface="Tahoma"/>
                <a:cs typeface="Geneva" charset="0"/>
              </a:rPr>
              <a:t>R</a:t>
            </a:r>
            <a:r>
              <a:rPr lang="en-US" sz="1200" b="0" dirty="0" smtClean="0">
                <a:solidFill>
                  <a:srgbClr val="000000"/>
                </a:solidFill>
                <a:latin typeface="Tahoma"/>
                <a:cs typeface="Geneva" charset="0"/>
              </a:rPr>
              <a:t> 112</a:t>
            </a:r>
          </a:p>
          <a:p>
            <a:pPr defTabSz="457200" eaLnBrk="1" hangingPunct="1">
              <a:defRPr/>
            </a:pPr>
            <a:r>
              <a:rPr lang="en-US" sz="1200" dirty="0" smtClean="0">
                <a:solidFill>
                  <a:srgbClr val="000000"/>
                </a:solidFill>
                <a:latin typeface="Tahoma"/>
                <a:cs typeface="Geneva" charset="0"/>
              </a:rPr>
              <a:t>G</a:t>
            </a:r>
            <a:r>
              <a:rPr lang="en-US" sz="1200" b="0" dirty="0" smtClean="0">
                <a:solidFill>
                  <a:srgbClr val="000000"/>
                </a:solidFill>
                <a:latin typeface="Tahoma"/>
                <a:cs typeface="Geneva" charset="0"/>
              </a:rPr>
              <a:t> 147</a:t>
            </a:r>
          </a:p>
          <a:p>
            <a:pPr defTabSz="457200" eaLnBrk="1" hangingPunct="1">
              <a:defRPr/>
            </a:pPr>
            <a:r>
              <a:rPr lang="en-US" sz="1200" dirty="0" smtClean="0">
                <a:solidFill>
                  <a:srgbClr val="000000"/>
                </a:solidFill>
                <a:latin typeface="Tahoma"/>
                <a:cs typeface="Geneva" charset="0"/>
              </a:rPr>
              <a:t>B</a:t>
            </a:r>
            <a:r>
              <a:rPr lang="en-US" sz="1200" b="0" dirty="0" smtClean="0">
                <a:solidFill>
                  <a:srgbClr val="000000"/>
                </a:solidFill>
                <a:latin typeface="Tahoma"/>
                <a:cs typeface="Geneva" charset="0"/>
              </a:rPr>
              <a:t> 2</a:t>
            </a:r>
          </a:p>
        </p:txBody>
      </p:sp>
      <p:sp>
        <p:nvSpPr>
          <p:cNvPr id="15" name="Text Box 17"/>
          <p:cNvSpPr txBox="1">
            <a:spLocks noChangeArrowheads="1"/>
          </p:cNvSpPr>
          <p:nvPr/>
        </p:nvSpPr>
        <p:spPr bwMode="auto">
          <a:xfrm>
            <a:off x="6643688" y="4860771"/>
            <a:ext cx="59944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defRPr/>
            </a:pPr>
            <a:r>
              <a:rPr lang="en-US" sz="1200" dirty="0" smtClean="0">
                <a:solidFill>
                  <a:srgbClr val="000000"/>
                </a:solidFill>
                <a:latin typeface="Tahoma"/>
                <a:cs typeface="Geneva" charset="0"/>
              </a:rPr>
              <a:t>R</a:t>
            </a:r>
            <a:r>
              <a:rPr lang="en-US" sz="1200" b="0" dirty="0" smtClean="0">
                <a:solidFill>
                  <a:srgbClr val="000000"/>
                </a:solidFill>
                <a:latin typeface="Tahoma"/>
                <a:cs typeface="Geneva" charset="0"/>
              </a:rPr>
              <a:t> 0</a:t>
            </a:r>
          </a:p>
          <a:p>
            <a:pPr defTabSz="457200" eaLnBrk="1" hangingPunct="1">
              <a:defRPr/>
            </a:pPr>
            <a:r>
              <a:rPr lang="en-US" sz="1200" dirty="0" smtClean="0">
                <a:solidFill>
                  <a:srgbClr val="000000"/>
                </a:solidFill>
                <a:latin typeface="Tahoma"/>
                <a:cs typeface="Geneva" charset="0"/>
              </a:rPr>
              <a:t>G</a:t>
            </a:r>
            <a:r>
              <a:rPr lang="en-US" sz="1200" b="0" dirty="0" smtClean="0">
                <a:solidFill>
                  <a:srgbClr val="000000"/>
                </a:solidFill>
                <a:latin typeface="Tahoma"/>
                <a:cs typeface="Geneva" charset="0"/>
              </a:rPr>
              <a:t> 141</a:t>
            </a:r>
          </a:p>
          <a:p>
            <a:pPr defTabSz="457200" eaLnBrk="1" hangingPunct="1">
              <a:defRPr/>
            </a:pPr>
            <a:r>
              <a:rPr lang="en-US" sz="1200" dirty="0" smtClean="0">
                <a:solidFill>
                  <a:srgbClr val="000000"/>
                </a:solidFill>
                <a:latin typeface="Tahoma"/>
                <a:cs typeface="Geneva" charset="0"/>
              </a:rPr>
              <a:t>B</a:t>
            </a:r>
            <a:r>
              <a:rPr lang="en-US" sz="1200" b="0" dirty="0" smtClean="0">
                <a:solidFill>
                  <a:srgbClr val="000000"/>
                </a:solidFill>
                <a:latin typeface="Tahoma"/>
                <a:cs typeface="Geneva" charset="0"/>
              </a:rPr>
              <a:t> 169</a:t>
            </a:r>
          </a:p>
        </p:txBody>
      </p:sp>
      <p:sp>
        <p:nvSpPr>
          <p:cNvPr id="16" name="Text Box 12"/>
          <p:cNvSpPr txBox="1">
            <a:spLocks noChangeArrowheads="1"/>
          </p:cNvSpPr>
          <p:nvPr/>
        </p:nvSpPr>
        <p:spPr bwMode="auto">
          <a:xfrm>
            <a:off x="1568451" y="2842684"/>
            <a:ext cx="59651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defRPr/>
            </a:pPr>
            <a:r>
              <a:rPr lang="en-US" sz="1200" dirty="0" smtClean="0">
                <a:solidFill>
                  <a:srgbClr val="000000"/>
                </a:solidFill>
                <a:latin typeface="Tahoma"/>
              </a:rPr>
              <a:t>R</a:t>
            </a:r>
            <a:r>
              <a:rPr lang="en-US" sz="1200" b="0" dirty="0" smtClean="0">
                <a:solidFill>
                  <a:srgbClr val="000000"/>
                </a:solidFill>
                <a:latin typeface="Tahoma"/>
              </a:rPr>
              <a:t> 255</a:t>
            </a:r>
          </a:p>
          <a:p>
            <a:pPr defTabSz="457200" eaLnBrk="1" hangingPunct="1">
              <a:defRPr/>
            </a:pPr>
            <a:r>
              <a:rPr lang="en-US" sz="1200" dirty="0" smtClean="0">
                <a:solidFill>
                  <a:srgbClr val="000000"/>
                </a:solidFill>
                <a:latin typeface="Tahoma"/>
              </a:rPr>
              <a:t>G</a:t>
            </a:r>
            <a:r>
              <a:rPr lang="en-US" sz="1200" b="0" dirty="0" smtClean="0">
                <a:solidFill>
                  <a:srgbClr val="000000"/>
                </a:solidFill>
                <a:latin typeface="Tahoma"/>
              </a:rPr>
              <a:t> 255</a:t>
            </a:r>
          </a:p>
          <a:p>
            <a:pPr defTabSz="457200" eaLnBrk="1" hangingPunct="1">
              <a:defRPr/>
            </a:pPr>
            <a:r>
              <a:rPr lang="en-US" sz="1200" dirty="0" smtClean="0">
                <a:solidFill>
                  <a:srgbClr val="000000"/>
                </a:solidFill>
                <a:latin typeface="Tahoma"/>
              </a:rPr>
              <a:t>B</a:t>
            </a:r>
            <a:r>
              <a:rPr lang="en-US" sz="1200" b="0" dirty="0" smtClean="0">
                <a:solidFill>
                  <a:srgbClr val="000000"/>
                </a:solidFill>
                <a:latin typeface="Tahoma"/>
              </a:rPr>
              <a:t> 255</a:t>
            </a:r>
          </a:p>
        </p:txBody>
      </p:sp>
      <p:sp>
        <p:nvSpPr>
          <p:cNvPr id="17" name="Text Box 24"/>
          <p:cNvSpPr txBox="1">
            <a:spLocks noChangeArrowheads="1"/>
          </p:cNvSpPr>
          <p:nvPr/>
        </p:nvSpPr>
        <p:spPr bwMode="auto">
          <a:xfrm>
            <a:off x="1366839" y="5185833"/>
            <a:ext cx="271938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defRPr/>
            </a:pPr>
            <a:r>
              <a:rPr lang="en-US" sz="1600" b="0" dirty="0" smtClean="0">
                <a:solidFill>
                  <a:srgbClr val="000000"/>
                </a:solidFill>
                <a:latin typeface="Tahoma"/>
              </a:rPr>
              <a:t>Hyperlink color</a:t>
            </a:r>
          </a:p>
        </p:txBody>
      </p:sp>
      <p:sp>
        <p:nvSpPr>
          <p:cNvPr id="18" name="Oval 17"/>
          <p:cNvSpPr>
            <a:spLocks noChangeArrowheads="1"/>
          </p:cNvSpPr>
          <p:nvPr/>
        </p:nvSpPr>
        <p:spPr bwMode="auto">
          <a:xfrm>
            <a:off x="5732464" y="2204455"/>
            <a:ext cx="592137" cy="598096"/>
          </a:xfrm>
          <a:prstGeom prst="ellipse">
            <a:avLst/>
          </a:prstGeom>
          <a:solidFill>
            <a:srgbClr val="B5121B"/>
          </a:solidFill>
          <a:ln w="9525">
            <a:solidFill>
              <a:srgbClr val="A6A6A6"/>
            </a:solidFill>
            <a:round/>
            <a:headEnd/>
            <a:tailEnd/>
          </a:ln>
          <a:effectLst>
            <a:outerShdw dist="23000" dir="5400000" rotWithShape="0">
              <a:srgbClr val="808080">
                <a:alpha val="34999"/>
              </a:srgbClr>
            </a:outerShdw>
          </a:effectLst>
        </p:spPr>
        <p:txBody>
          <a:bodyPr anchor="ctr"/>
          <a:lstStyle/>
          <a:p>
            <a:pPr algn="ctr" defTabSz="457200">
              <a:defRPr/>
            </a:pPr>
            <a:endParaRPr lang="en-US" sz="1800" b="0" dirty="0">
              <a:solidFill>
                <a:prstClr val="white"/>
              </a:solidFill>
              <a:latin typeface="Tahoma"/>
              <a:ea typeface="ＭＳ Ｐゴシック" pitchFamily="34" charset="-128"/>
            </a:endParaRPr>
          </a:p>
        </p:txBody>
      </p:sp>
      <p:sp>
        <p:nvSpPr>
          <p:cNvPr id="19" name="Oval 18"/>
          <p:cNvSpPr>
            <a:spLocks noChangeArrowheads="1"/>
          </p:cNvSpPr>
          <p:nvPr/>
        </p:nvSpPr>
        <p:spPr bwMode="auto">
          <a:xfrm>
            <a:off x="6608764" y="2204455"/>
            <a:ext cx="592137" cy="598096"/>
          </a:xfrm>
          <a:prstGeom prst="ellipse">
            <a:avLst/>
          </a:prstGeom>
          <a:solidFill>
            <a:srgbClr val="FDB813"/>
          </a:solidFill>
          <a:ln w="9525">
            <a:solidFill>
              <a:srgbClr val="A6A6A6"/>
            </a:solidFill>
            <a:round/>
            <a:headEnd/>
            <a:tailEnd/>
          </a:ln>
          <a:effectLst>
            <a:outerShdw dist="23000" dir="5400000" rotWithShape="0">
              <a:srgbClr val="808080">
                <a:alpha val="34999"/>
              </a:srgbClr>
            </a:outerShdw>
          </a:effectLst>
        </p:spPr>
        <p:txBody>
          <a:bodyPr anchor="ctr"/>
          <a:lstStyle/>
          <a:p>
            <a:pPr algn="ctr" defTabSz="457200">
              <a:defRPr/>
            </a:pPr>
            <a:endParaRPr lang="en-US" sz="1800" b="0" dirty="0">
              <a:solidFill>
                <a:prstClr val="white"/>
              </a:solidFill>
              <a:latin typeface="Tahoma"/>
              <a:ea typeface="ＭＳ Ｐゴシック" pitchFamily="34" charset="-128"/>
            </a:endParaRPr>
          </a:p>
        </p:txBody>
      </p:sp>
      <p:sp>
        <p:nvSpPr>
          <p:cNvPr id="20" name="Oval 19"/>
          <p:cNvSpPr>
            <a:spLocks noChangeArrowheads="1"/>
          </p:cNvSpPr>
          <p:nvPr/>
        </p:nvSpPr>
        <p:spPr bwMode="auto">
          <a:xfrm>
            <a:off x="7477125" y="2204455"/>
            <a:ext cx="592138" cy="598096"/>
          </a:xfrm>
          <a:prstGeom prst="ellipse">
            <a:avLst/>
          </a:prstGeom>
          <a:solidFill>
            <a:srgbClr val="F8981D"/>
          </a:solidFill>
          <a:ln w="9525">
            <a:solidFill>
              <a:srgbClr val="A6A6A6"/>
            </a:solidFill>
            <a:round/>
            <a:headEnd/>
            <a:tailEnd/>
          </a:ln>
          <a:effectLst>
            <a:outerShdw dist="23000" dir="5400000" rotWithShape="0">
              <a:srgbClr val="808080">
                <a:alpha val="34999"/>
              </a:srgbClr>
            </a:outerShdw>
          </a:effectLst>
        </p:spPr>
        <p:txBody>
          <a:bodyPr anchor="ctr"/>
          <a:lstStyle/>
          <a:p>
            <a:pPr algn="ctr" defTabSz="457200">
              <a:defRPr/>
            </a:pPr>
            <a:endParaRPr lang="en-US" sz="1800" b="0" dirty="0">
              <a:solidFill>
                <a:prstClr val="white"/>
              </a:solidFill>
              <a:latin typeface="Tahoma"/>
              <a:ea typeface="ＭＳ Ｐゴシック" pitchFamily="34" charset="-128"/>
            </a:endParaRPr>
          </a:p>
        </p:txBody>
      </p:sp>
      <p:sp>
        <p:nvSpPr>
          <p:cNvPr id="21" name="Oval 20"/>
          <p:cNvSpPr>
            <a:spLocks noChangeArrowheads="1"/>
          </p:cNvSpPr>
          <p:nvPr/>
        </p:nvSpPr>
        <p:spPr bwMode="auto">
          <a:xfrm>
            <a:off x="5732464" y="4198355"/>
            <a:ext cx="592137" cy="596498"/>
          </a:xfrm>
          <a:prstGeom prst="ellipse">
            <a:avLst/>
          </a:prstGeom>
          <a:solidFill>
            <a:srgbClr val="005395"/>
          </a:solidFill>
          <a:ln w="9525">
            <a:solidFill>
              <a:srgbClr val="A6A6A6"/>
            </a:solidFill>
            <a:round/>
            <a:headEnd/>
            <a:tailEnd/>
          </a:ln>
          <a:effectLst>
            <a:outerShdw dist="23000" dir="5400000" rotWithShape="0">
              <a:srgbClr val="808080">
                <a:alpha val="34999"/>
              </a:srgbClr>
            </a:outerShdw>
          </a:effectLst>
        </p:spPr>
        <p:txBody>
          <a:bodyPr anchor="ctr"/>
          <a:lstStyle/>
          <a:p>
            <a:pPr algn="ctr" defTabSz="457200">
              <a:defRPr/>
            </a:pPr>
            <a:endParaRPr lang="en-US" sz="1800" b="0" dirty="0">
              <a:solidFill>
                <a:prstClr val="white"/>
              </a:solidFill>
              <a:latin typeface="Tahoma"/>
              <a:ea typeface="ＭＳ Ｐゴシック" pitchFamily="34" charset="-128"/>
            </a:endParaRPr>
          </a:p>
        </p:txBody>
      </p:sp>
      <p:sp>
        <p:nvSpPr>
          <p:cNvPr id="22" name="Oval 21"/>
          <p:cNvSpPr>
            <a:spLocks noChangeArrowheads="1"/>
          </p:cNvSpPr>
          <p:nvPr/>
        </p:nvSpPr>
        <p:spPr bwMode="auto">
          <a:xfrm>
            <a:off x="6608764" y="4215288"/>
            <a:ext cx="592137" cy="596498"/>
          </a:xfrm>
          <a:prstGeom prst="ellipse">
            <a:avLst/>
          </a:prstGeom>
          <a:solidFill>
            <a:srgbClr val="008DA9"/>
          </a:solidFill>
          <a:ln w="9525">
            <a:solidFill>
              <a:srgbClr val="A6A6A6"/>
            </a:solidFill>
            <a:round/>
            <a:headEnd/>
            <a:tailEnd/>
          </a:ln>
          <a:effectLst>
            <a:outerShdw dist="23000" dir="5400000" rotWithShape="0">
              <a:srgbClr val="808080">
                <a:alpha val="34999"/>
              </a:srgbClr>
            </a:outerShdw>
          </a:effectLst>
        </p:spPr>
        <p:txBody>
          <a:bodyPr anchor="ctr"/>
          <a:lstStyle/>
          <a:p>
            <a:pPr algn="ctr" defTabSz="457200">
              <a:defRPr/>
            </a:pPr>
            <a:endParaRPr lang="en-US" sz="1800" b="0" dirty="0">
              <a:solidFill>
                <a:prstClr val="white"/>
              </a:solidFill>
              <a:latin typeface="Tahoma"/>
              <a:ea typeface="ＭＳ Ｐゴシック" pitchFamily="34" charset="-128"/>
            </a:endParaRPr>
          </a:p>
        </p:txBody>
      </p:sp>
      <p:sp>
        <p:nvSpPr>
          <p:cNvPr id="23" name="Oval 22"/>
          <p:cNvSpPr>
            <a:spLocks noChangeArrowheads="1"/>
          </p:cNvSpPr>
          <p:nvPr/>
        </p:nvSpPr>
        <p:spPr bwMode="auto">
          <a:xfrm>
            <a:off x="7470775" y="4215288"/>
            <a:ext cx="592138" cy="596498"/>
          </a:xfrm>
          <a:prstGeom prst="ellipse">
            <a:avLst/>
          </a:prstGeom>
          <a:solidFill>
            <a:srgbClr val="709302"/>
          </a:solidFill>
          <a:ln w="9525">
            <a:solidFill>
              <a:srgbClr val="A6A6A6"/>
            </a:solidFill>
            <a:round/>
            <a:headEnd/>
            <a:tailEnd/>
          </a:ln>
          <a:effectLst>
            <a:outerShdw dist="23000" dir="5400000" rotWithShape="0">
              <a:srgbClr val="808080">
                <a:alpha val="34999"/>
              </a:srgbClr>
            </a:outerShdw>
          </a:effectLst>
        </p:spPr>
        <p:txBody>
          <a:bodyPr anchor="ctr"/>
          <a:lstStyle/>
          <a:p>
            <a:pPr algn="ctr" defTabSz="457200">
              <a:defRPr/>
            </a:pPr>
            <a:endParaRPr lang="en-US" sz="1800" b="0" dirty="0">
              <a:solidFill>
                <a:prstClr val="white"/>
              </a:solidFill>
              <a:latin typeface="Tahoma"/>
              <a:ea typeface="ＭＳ Ｐゴシック" pitchFamily="34" charset="-128"/>
            </a:endParaRPr>
          </a:p>
        </p:txBody>
      </p:sp>
      <p:sp>
        <p:nvSpPr>
          <p:cNvPr id="24" name="Oval 23"/>
          <p:cNvSpPr>
            <a:spLocks noChangeArrowheads="1"/>
          </p:cNvSpPr>
          <p:nvPr/>
        </p:nvSpPr>
        <p:spPr bwMode="auto">
          <a:xfrm>
            <a:off x="2452689" y="2204455"/>
            <a:ext cx="592137" cy="598096"/>
          </a:xfrm>
          <a:prstGeom prst="ellipse">
            <a:avLst/>
          </a:prstGeom>
          <a:solidFill>
            <a:srgbClr val="000000"/>
          </a:solidFill>
          <a:ln w="9525">
            <a:solidFill>
              <a:srgbClr val="A6A6A6"/>
            </a:solidFill>
            <a:round/>
            <a:headEnd/>
            <a:tailEnd/>
          </a:ln>
          <a:effectLst>
            <a:outerShdw dist="23000" dir="5400000" rotWithShape="0">
              <a:srgbClr val="808080">
                <a:alpha val="34999"/>
              </a:srgbClr>
            </a:outerShdw>
          </a:effectLst>
        </p:spPr>
        <p:txBody>
          <a:bodyPr anchor="ctr"/>
          <a:lstStyle/>
          <a:p>
            <a:pPr algn="ctr" defTabSz="457200">
              <a:defRPr/>
            </a:pPr>
            <a:endParaRPr lang="en-US" sz="1800" b="0" dirty="0">
              <a:solidFill>
                <a:prstClr val="white"/>
              </a:solidFill>
              <a:latin typeface="Tahoma"/>
              <a:ea typeface="ＭＳ Ｐゴシック" pitchFamily="34" charset="-128"/>
            </a:endParaRPr>
          </a:p>
        </p:txBody>
      </p:sp>
      <p:sp>
        <p:nvSpPr>
          <p:cNvPr id="25" name="Oval 24"/>
          <p:cNvSpPr>
            <a:spLocks noChangeArrowheads="1"/>
          </p:cNvSpPr>
          <p:nvPr/>
        </p:nvSpPr>
        <p:spPr bwMode="auto">
          <a:xfrm>
            <a:off x="3328988" y="2204455"/>
            <a:ext cx="592137" cy="598096"/>
          </a:xfrm>
          <a:prstGeom prst="ellipse">
            <a:avLst/>
          </a:prstGeom>
          <a:solidFill>
            <a:srgbClr val="969696"/>
          </a:solidFill>
          <a:ln w="9525">
            <a:solidFill>
              <a:srgbClr val="A6A6A6"/>
            </a:solidFill>
            <a:round/>
            <a:headEnd/>
            <a:tailEnd/>
          </a:ln>
          <a:effectLst>
            <a:outerShdw dist="23000" dir="5400000" rotWithShape="0">
              <a:srgbClr val="808080">
                <a:alpha val="34999"/>
              </a:srgbClr>
            </a:outerShdw>
          </a:effectLst>
        </p:spPr>
        <p:txBody>
          <a:bodyPr anchor="ctr"/>
          <a:lstStyle/>
          <a:p>
            <a:pPr algn="ctr" defTabSz="457200">
              <a:defRPr/>
            </a:pPr>
            <a:endParaRPr lang="en-US" sz="1800" b="0" dirty="0">
              <a:solidFill>
                <a:prstClr val="white"/>
              </a:solidFill>
              <a:latin typeface="Tahoma"/>
              <a:ea typeface="ＭＳ Ｐゴシック" pitchFamily="34" charset="-128"/>
            </a:endParaRPr>
          </a:p>
        </p:txBody>
      </p:sp>
      <p:sp>
        <p:nvSpPr>
          <p:cNvPr id="26" name="Oval 25"/>
          <p:cNvSpPr>
            <a:spLocks noChangeArrowheads="1"/>
          </p:cNvSpPr>
          <p:nvPr/>
        </p:nvSpPr>
        <p:spPr bwMode="auto">
          <a:xfrm>
            <a:off x="4197350" y="2204455"/>
            <a:ext cx="592138" cy="598096"/>
          </a:xfrm>
          <a:prstGeom prst="ellipse">
            <a:avLst/>
          </a:prstGeom>
          <a:solidFill>
            <a:srgbClr val="404040"/>
          </a:solidFill>
          <a:ln w="9525">
            <a:solidFill>
              <a:srgbClr val="A6A6A6"/>
            </a:solidFill>
            <a:round/>
            <a:headEnd/>
            <a:tailEnd/>
          </a:ln>
          <a:effectLst>
            <a:outerShdw dist="23000" dir="5400000" rotWithShape="0">
              <a:srgbClr val="808080">
                <a:alpha val="34999"/>
              </a:srgbClr>
            </a:outerShdw>
          </a:effectLst>
        </p:spPr>
        <p:txBody>
          <a:bodyPr anchor="ctr"/>
          <a:lstStyle/>
          <a:p>
            <a:pPr algn="ctr" defTabSz="457200">
              <a:defRPr/>
            </a:pPr>
            <a:endParaRPr lang="en-US" sz="1800" b="0" dirty="0">
              <a:solidFill>
                <a:prstClr val="white"/>
              </a:solidFill>
              <a:latin typeface="Tahoma"/>
              <a:ea typeface="ＭＳ Ｐゴシック" pitchFamily="34" charset="-128"/>
            </a:endParaRPr>
          </a:p>
        </p:txBody>
      </p:sp>
      <p:sp>
        <p:nvSpPr>
          <p:cNvPr id="27" name="Oval 26"/>
          <p:cNvSpPr>
            <a:spLocks noChangeArrowheads="1"/>
          </p:cNvSpPr>
          <p:nvPr/>
        </p:nvSpPr>
        <p:spPr bwMode="auto">
          <a:xfrm>
            <a:off x="700089" y="2208688"/>
            <a:ext cx="592137" cy="596498"/>
          </a:xfrm>
          <a:prstGeom prst="ellipse">
            <a:avLst/>
          </a:prstGeom>
          <a:solidFill>
            <a:srgbClr val="FA3529"/>
          </a:solidFill>
          <a:ln w="9525">
            <a:solidFill>
              <a:srgbClr val="A6A6A6"/>
            </a:solidFill>
            <a:round/>
            <a:headEnd/>
            <a:tailEnd/>
          </a:ln>
          <a:effectLst>
            <a:outerShdw dist="23000" dir="5400000" rotWithShape="0">
              <a:srgbClr val="808080">
                <a:alpha val="34999"/>
              </a:srgbClr>
            </a:outerShdw>
          </a:effectLst>
        </p:spPr>
        <p:txBody>
          <a:bodyPr anchor="ctr"/>
          <a:lstStyle/>
          <a:p>
            <a:pPr algn="ctr" defTabSz="457200">
              <a:defRPr/>
            </a:pPr>
            <a:endParaRPr lang="en-US" sz="1800" b="0" dirty="0">
              <a:solidFill>
                <a:prstClr val="white"/>
              </a:solidFill>
              <a:latin typeface="Tahoma"/>
              <a:ea typeface="ＭＳ Ｐゴシック" pitchFamily="34" charset="-128"/>
            </a:endParaRPr>
          </a:p>
        </p:txBody>
      </p:sp>
      <p:sp>
        <p:nvSpPr>
          <p:cNvPr id="28" name="Oval 27"/>
          <p:cNvSpPr>
            <a:spLocks noChangeArrowheads="1"/>
          </p:cNvSpPr>
          <p:nvPr/>
        </p:nvSpPr>
        <p:spPr bwMode="auto">
          <a:xfrm>
            <a:off x="1576389" y="2208688"/>
            <a:ext cx="592137" cy="596498"/>
          </a:xfrm>
          <a:prstGeom prst="ellipse">
            <a:avLst/>
          </a:prstGeom>
          <a:solidFill>
            <a:schemeClr val="bg1"/>
          </a:solidFill>
          <a:ln w="9525">
            <a:solidFill>
              <a:srgbClr val="A6A6A6"/>
            </a:solidFill>
            <a:round/>
            <a:headEnd/>
            <a:tailEnd/>
          </a:ln>
          <a:effectLst>
            <a:outerShdw dist="23000" dir="5400000" rotWithShape="0">
              <a:srgbClr val="808080">
                <a:alpha val="34999"/>
              </a:srgbClr>
            </a:outerShdw>
          </a:effectLst>
        </p:spPr>
        <p:txBody>
          <a:bodyPr anchor="ctr"/>
          <a:lstStyle/>
          <a:p>
            <a:pPr algn="ctr" defTabSz="457200">
              <a:defRPr/>
            </a:pPr>
            <a:endParaRPr lang="en-US" sz="1800" b="0" dirty="0">
              <a:solidFill>
                <a:prstClr val="white"/>
              </a:solidFill>
              <a:latin typeface="Tahoma"/>
              <a:ea typeface="ＭＳ Ｐゴシック" pitchFamily="34" charset="-128"/>
            </a:endParaRPr>
          </a:p>
        </p:txBody>
      </p:sp>
      <p:sp>
        <p:nvSpPr>
          <p:cNvPr id="29" name="Oval 28"/>
          <p:cNvSpPr>
            <a:spLocks noChangeArrowheads="1"/>
          </p:cNvSpPr>
          <p:nvPr/>
        </p:nvSpPr>
        <p:spPr bwMode="auto">
          <a:xfrm>
            <a:off x="700089" y="4128888"/>
            <a:ext cx="592137" cy="596498"/>
          </a:xfrm>
          <a:prstGeom prst="ellipse">
            <a:avLst/>
          </a:prstGeom>
          <a:solidFill>
            <a:srgbClr val="DCDCDC"/>
          </a:solidFill>
          <a:ln w="9525">
            <a:solidFill>
              <a:srgbClr val="A6A6A6"/>
            </a:solidFill>
            <a:round/>
            <a:headEnd/>
            <a:tailEnd/>
          </a:ln>
          <a:effectLst>
            <a:outerShdw dist="23000" dir="5400000" rotWithShape="0">
              <a:srgbClr val="808080">
                <a:alpha val="34999"/>
              </a:srgbClr>
            </a:outerShdw>
          </a:effectLst>
        </p:spPr>
        <p:txBody>
          <a:bodyPr anchor="ctr"/>
          <a:lstStyle/>
          <a:p>
            <a:pPr algn="ctr" defTabSz="457200">
              <a:lnSpc>
                <a:spcPct val="90000"/>
              </a:lnSpc>
              <a:defRPr/>
            </a:pPr>
            <a:endParaRPr lang="en-US" sz="1800" b="0" dirty="0">
              <a:solidFill>
                <a:prstClr val="white"/>
              </a:solidFill>
              <a:latin typeface="Tahoma"/>
              <a:ea typeface="ＭＳ Ｐゴシック" pitchFamily="34" charset="-128"/>
            </a:endParaRPr>
          </a:p>
        </p:txBody>
      </p:sp>
      <p:sp>
        <p:nvSpPr>
          <p:cNvPr id="30" name="Oval 29"/>
          <p:cNvSpPr>
            <a:spLocks noChangeArrowheads="1"/>
          </p:cNvSpPr>
          <p:nvPr/>
        </p:nvSpPr>
        <p:spPr bwMode="auto">
          <a:xfrm>
            <a:off x="700089" y="5062338"/>
            <a:ext cx="592137" cy="596497"/>
          </a:xfrm>
          <a:prstGeom prst="ellipse">
            <a:avLst/>
          </a:prstGeom>
          <a:solidFill>
            <a:srgbClr val="7EA6D8"/>
          </a:solidFill>
          <a:ln w="9525">
            <a:solidFill>
              <a:srgbClr val="A6A6A6"/>
            </a:solidFill>
            <a:round/>
            <a:headEnd/>
            <a:tailEnd/>
          </a:ln>
          <a:effectLst>
            <a:outerShdw dist="23000" dir="5400000" rotWithShape="0">
              <a:srgbClr val="808080">
                <a:alpha val="34999"/>
              </a:srgbClr>
            </a:outerShdw>
          </a:effectLst>
        </p:spPr>
        <p:txBody>
          <a:bodyPr anchor="ctr"/>
          <a:lstStyle/>
          <a:p>
            <a:pPr algn="ctr" defTabSz="457200">
              <a:defRPr/>
            </a:pPr>
            <a:endParaRPr lang="en-US" sz="1800" b="0" dirty="0">
              <a:solidFill>
                <a:prstClr val="white"/>
              </a:solidFill>
              <a:latin typeface="Tahoma"/>
              <a:ea typeface="ＭＳ Ｐゴシック" pitchFamily="34" charset="-128"/>
            </a:endParaRPr>
          </a:p>
        </p:txBody>
      </p:sp>
      <p:sp>
        <p:nvSpPr>
          <p:cNvPr id="7" name="Rectangle 22"/>
          <p:cNvSpPr>
            <a:spLocks noGrp="1" noChangeArrowheads="1"/>
          </p:cNvSpPr>
          <p:nvPr>
            <p:ph type="title" hasCustomPrompt="1"/>
          </p:nvPr>
        </p:nvSpPr>
        <p:spPr>
          <a:xfrm>
            <a:off x="355600" y="243570"/>
            <a:ext cx="7340600" cy="688975"/>
          </a:xfrm>
        </p:spPr>
        <p:txBody>
          <a:bodyPr/>
          <a:lstStyle/>
          <a:p>
            <a:r>
              <a:rPr lang="en-US" dirty="0" smtClean="0"/>
              <a:t>Click to Edit Master Title Style</a:t>
            </a:r>
          </a:p>
        </p:txBody>
      </p:sp>
      <p:sp>
        <p:nvSpPr>
          <p:cNvPr id="49" name="Oval 48"/>
          <p:cNvSpPr>
            <a:spLocks noChangeArrowheads="1"/>
          </p:cNvSpPr>
          <p:nvPr/>
        </p:nvSpPr>
        <p:spPr bwMode="auto">
          <a:xfrm>
            <a:off x="5732464" y="4198355"/>
            <a:ext cx="592137" cy="596498"/>
          </a:xfrm>
          <a:prstGeom prst="ellipse">
            <a:avLst/>
          </a:prstGeom>
          <a:solidFill>
            <a:srgbClr val="005395"/>
          </a:solidFill>
          <a:ln w="9525">
            <a:solidFill>
              <a:srgbClr val="A6A6A6"/>
            </a:solidFill>
            <a:round/>
            <a:headEnd/>
            <a:tailEnd/>
          </a:ln>
          <a:effectLst>
            <a:outerShdw dist="23000" dir="5400000" rotWithShape="0">
              <a:srgbClr val="808080">
                <a:alpha val="34999"/>
              </a:srgbClr>
            </a:outerShdw>
          </a:effectLst>
        </p:spPr>
        <p:txBody>
          <a:bodyPr anchor="ctr"/>
          <a:lstStyle/>
          <a:p>
            <a:pPr algn="ctr" defTabSz="457200">
              <a:defRPr/>
            </a:pPr>
            <a:endParaRPr lang="en-US" sz="1800" b="0" dirty="0">
              <a:solidFill>
                <a:prstClr val="white"/>
              </a:solidFill>
              <a:latin typeface="Tahoma"/>
              <a:ea typeface="ＭＳ Ｐゴシック" pitchFamily="34" charset="-128"/>
            </a:endParaRPr>
          </a:p>
        </p:txBody>
      </p:sp>
      <p:sp>
        <p:nvSpPr>
          <p:cNvPr id="59" name="Text Box 17"/>
          <p:cNvSpPr txBox="1">
            <a:spLocks noChangeArrowheads="1"/>
          </p:cNvSpPr>
          <p:nvPr/>
        </p:nvSpPr>
        <p:spPr bwMode="auto">
          <a:xfrm>
            <a:off x="5764213" y="4877704"/>
            <a:ext cx="59035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defRPr/>
            </a:pPr>
            <a:r>
              <a:rPr lang="en-US" sz="1200" dirty="0" smtClean="0">
                <a:solidFill>
                  <a:srgbClr val="000000"/>
                </a:solidFill>
                <a:latin typeface="Tahoma"/>
                <a:cs typeface="Geneva" charset="0"/>
              </a:rPr>
              <a:t>R </a:t>
            </a:r>
            <a:r>
              <a:rPr lang="en-US" sz="1200" b="0" dirty="0" smtClean="0">
                <a:solidFill>
                  <a:srgbClr val="000000"/>
                </a:solidFill>
                <a:latin typeface="Tahoma"/>
                <a:cs typeface="Geneva" charset="0"/>
              </a:rPr>
              <a:t>0</a:t>
            </a:r>
          </a:p>
          <a:p>
            <a:pPr defTabSz="457200" eaLnBrk="1" hangingPunct="1">
              <a:defRPr/>
            </a:pPr>
            <a:r>
              <a:rPr lang="en-US" sz="1200" dirty="0" smtClean="0">
                <a:solidFill>
                  <a:srgbClr val="000000"/>
                </a:solidFill>
                <a:latin typeface="Tahoma"/>
                <a:cs typeface="Geneva" charset="0"/>
              </a:rPr>
              <a:t>G</a:t>
            </a:r>
            <a:r>
              <a:rPr lang="en-US" sz="1200" b="0" dirty="0" smtClean="0">
                <a:solidFill>
                  <a:srgbClr val="000000"/>
                </a:solidFill>
                <a:latin typeface="Tahoma"/>
                <a:cs typeface="Geneva" charset="0"/>
              </a:rPr>
              <a:t> 83</a:t>
            </a:r>
          </a:p>
          <a:p>
            <a:pPr defTabSz="457200" eaLnBrk="1" hangingPunct="1">
              <a:defRPr/>
            </a:pPr>
            <a:r>
              <a:rPr lang="en-US" sz="1200" dirty="0" smtClean="0">
                <a:solidFill>
                  <a:srgbClr val="000000"/>
                </a:solidFill>
                <a:latin typeface="Tahoma"/>
                <a:cs typeface="Geneva" charset="0"/>
              </a:rPr>
              <a:t>B</a:t>
            </a:r>
            <a:r>
              <a:rPr lang="en-US" sz="1200" b="0" dirty="0" smtClean="0">
                <a:solidFill>
                  <a:srgbClr val="000000"/>
                </a:solidFill>
                <a:latin typeface="Tahoma"/>
                <a:cs typeface="Geneva" charset="0"/>
              </a:rPr>
              <a:t> 149</a:t>
            </a:r>
          </a:p>
        </p:txBody>
      </p:sp>
      <p:sp>
        <p:nvSpPr>
          <p:cNvPr id="31" name="Oval 30"/>
          <p:cNvSpPr>
            <a:spLocks noChangeArrowheads="1"/>
          </p:cNvSpPr>
          <p:nvPr userDrawn="1"/>
        </p:nvSpPr>
        <p:spPr bwMode="auto">
          <a:xfrm>
            <a:off x="2452689" y="2204455"/>
            <a:ext cx="592137" cy="598096"/>
          </a:xfrm>
          <a:prstGeom prst="ellipse">
            <a:avLst/>
          </a:prstGeom>
          <a:solidFill>
            <a:srgbClr val="000000"/>
          </a:solidFill>
          <a:ln w="9525">
            <a:solidFill>
              <a:srgbClr val="A6A6A6"/>
            </a:solidFill>
            <a:round/>
            <a:headEnd/>
            <a:tailEnd/>
          </a:ln>
          <a:effectLst>
            <a:outerShdw dist="23000" dir="5400000" rotWithShape="0">
              <a:srgbClr val="808080">
                <a:alpha val="34999"/>
              </a:srgbClr>
            </a:outerShdw>
          </a:effectLst>
        </p:spPr>
        <p:txBody>
          <a:bodyPr anchor="ctr"/>
          <a:lstStyle/>
          <a:p>
            <a:pPr algn="ctr" defTabSz="457200">
              <a:defRPr/>
            </a:pPr>
            <a:endParaRPr lang="en-US" sz="1800" b="0" dirty="0">
              <a:solidFill>
                <a:prstClr val="white"/>
              </a:solidFill>
              <a:latin typeface="Tahoma"/>
              <a:ea typeface="ＭＳ Ｐゴシック" pitchFamily="34" charset="-128"/>
            </a:endParaRPr>
          </a:p>
        </p:txBody>
      </p:sp>
    </p:spTree>
    <p:extLst>
      <p:ext uri="{BB962C8B-B14F-4D97-AF65-F5344CB8AC3E}">
        <p14:creationId xmlns="" xmlns:p14="http://schemas.microsoft.com/office/powerpoint/2010/main" val="2695506801"/>
      </p:ext>
    </p:extLst>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gray">
          <a:xfrm>
            <a:off x="355601" y="160867"/>
            <a:ext cx="8448675" cy="872067"/>
          </a:xfrm>
          <a:prstGeom prst="rect">
            <a:avLst/>
          </a:prstGeom>
          <a:noFill/>
          <a:ln w="9525">
            <a:noFill/>
            <a:miter lim="800000"/>
            <a:headEnd/>
            <a:tailEnd/>
          </a:ln>
        </p:spPr>
        <p:txBody>
          <a:bodyPr vert="horz" wrap="none" lIns="91440" tIns="45720" rIns="91440" bIns="45720" numCol="1" anchor="ctr" anchorCtr="0" compatLnSpc="1">
            <a:prstTxWarp prst="textNoShape">
              <a:avLst/>
            </a:prstTxWarp>
          </a:bodyPr>
          <a:lstStyle/>
          <a:p>
            <a:pPr lvl="0"/>
            <a:r>
              <a:rPr lang="en-US" dirty="0" smtClean="0"/>
              <a:t>Sample Title, Calibri 34 pt, Initial Caps</a:t>
            </a:r>
          </a:p>
        </p:txBody>
      </p:sp>
      <p:sp>
        <p:nvSpPr>
          <p:cNvPr id="1028" name="Rectangle 3"/>
          <p:cNvSpPr>
            <a:spLocks noGrp="1" noChangeArrowheads="1"/>
          </p:cNvSpPr>
          <p:nvPr>
            <p:ph type="body" idx="1"/>
          </p:nvPr>
        </p:nvSpPr>
        <p:spPr bwMode="gray">
          <a:xfrm>
            <a:off x="360363" y="1318684"/>
            <a:ext cx="8443912"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Slide Number Placeholder 5"/>
          <p:cNvSpPr txBox="1">
            <a:spLocks/>
          </p:cNvSpPr>
          <p:nvPr/>
        </p:nvSpPr>
        <p:spPr bwMode="auto">
          <a:xfrm>
            <a:off x="5854701" y="6603581"/>
            <a:ext cx="2944812" cy="207433"/>
          </a:xfrm>
          <a:prstGeom prst="rect">
            <a:avLst/>
          </a:prstGeom>
          <a:noFill/>
          <a:ln w="9525">
            <a:noFill/>
            <a:miter lim="800000"/>
            <a:headEnd/>
            <a:tailEnd/>
          </a:ln>
          <a:effectLst/>
        </p:spPr>
        <p:txBody>
          <a:bodyPr anchor="t"/>
          <a:lstStyle/>
          <a:p>
            <a:pPr algn="r" defTabSz="457200">
              <a:spcBef>
                <a:spcPts val="500"/>
              </a:spcBef>
              <a:defRPr/>
            </a:pPr>
            <a:r>
              <a:rPr lang="en-US" sz="600" b="0" dirty="0">
                <a:solidFill>
                  <a:srgbClr val="7F7F7F"/>
                </a:solidFill>
                <a:latin typeface="Tahoma"/>
                <a:ea typeface="ＭＳ Ｐゴシック" pitchFamily="34" charset="-128"/>
              </a:rPr>
              <a:t>© 2013, Genesys Telecommunications Laboratories, Inc. All rights reserved.</a:t>
            </a:r>
          </a:p>
        </p:txBody>
      </p:sp>
      <p:pic>
        <p:nvPicPr>
          <p:cNvPr id="1031" name="Picture 13" descr="Geneys_logo_RGB.png"/>
          <p:cNvPicPr>
            <a:picLocks noChangeAspect="1"/>
          </p:cNvPicPr>
          <p:nvPr/>
        </p:nvPicPr>
        <p:blipFill>
          <a:blip r:embed="rId9" cstate="print"/>
          <a:stretch>
            <a:fillRect/>
          </a:stretch>
        </p:blipFill>
        <p:spPr bwMode="auto">
          <a:xfrm>
            <a:off x="127001" y="6089691"/>
            <a:ext cx="1809794" cy="768309"/>
          </a:xfrm>
          <a:prstGeom prst="rect">
            <a:avLst/>
          </a:prstGeom>
          <a:noFill/>
          <a:ln>
            <a:noFill/>
          </a:ln>
        </p:spPr>
      </p:pic>
      <p:sp>
        <p:nvSpPr>
          <p:cNvPr id="13" name="Slide Number Placeholder 5"/>
          <p:cNvSpPr txBox="1">
            <a:spLocks/>
          </p:cNvSpPr>
          <p:nvPr/>
        </p:nvSpPr>
        <p:spPr bwMode="auto">
          <a:xfrm>
            <a:off x="8707449" y="6348798"/>
            <a:ext cx="339715" cy="207433"/>
          </a:xfrm>
          <a:prstGeom prst="rect">
            <a:avLst/>
          </a:prstGeom>
          <a:noFill/>
          <a:ln w="9525">
            <a:noFill/>
            <a:miter lim="800000"/>
            <a:headEnd/>
            <a:tailEnd/>
          </a:ln>
          <a:effectLst/>
        </p:spPr>
        <p:txBody>
          <a:bodyPr anchor="b"/>
          <a:lstStyle/>
          <a:p>
            <a:pPr eaLnBrk="0" hangingPunct="0"/>
            <a:fld id="{2E70E697-B099-4C1C-A165-B05391BAF0B7}" type="slidenum">
              <a:rPr lang="en-GB" sz="800" b="0">
                <a:solidFill>
                  <a:srgbClr val="FA3529"/>
                </a:solidFill>
                <a:latin typeface="Arial" pitchFamily="34" charset="0"/>
                <a:ea typeface="ＭＳ Ｐゴシック" pitchFamily="34" charset="-128"/>
              </a:rPr>
              <a:pPr eaLnBrk="0" hangingPunct="0"/>
              <a:t>‹#›</a:t>
            </a:fld>
            <a:r>
              <a:rPr lang="en-GB" sz="800" b="0" dirty="0">
                <a:solidFill>
                  <a:srgbClr val="FA3529"/>
                </a:solidFill>
                <a:latin typeface="Arial" pitchFamily="34" charset="0"/>
                <a:ea typeface="ＭＳ Ｐゴシック" pitchFamily="34" charset="-128"/>
              </a:rPr>
              <a:t> </a:t>
            </a:r>
            <a:endParaRPr lang="en-GB" sz="800" b="0" dirty="0">
              <a:solidFill>
                <a:srgbClr val="FA3529"/>
              </a:solidFill>
              <a:latin typeface="Tahoma"/>
              <a:ea typeface="ＭＳ Ｐゴシック" pitchFamily="34" charset="-128"/>
            </a:endParaRPr>
          </a:p>
        </p:txBody>
      </p:sp>
    </p:spTree>
    <p:extLst>
      <p:ext uri="{BB962C8B-B14F-4D97-AF65-F5344CB8AC3E}">
        <p14:creationId xmlns="" xmlns:p14="http://schemas.microsoft.com/office/powerpoint/2010/main" val="3832506600"/>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400" b="1" baseline="0">
          <a:solidFill>
            <a:schemeClr val="tx1"/>
          </a:solidFill>
          <a:latin typeface="+mj-lt"/>
          <a:ea typeface="ＭＳ Ｐゴシック" pitchFamily="123" charset="-128"/>
          <a:cs typeface="Tahoma" pitchFamily="34" charset="0"/>
        </a:defRPr>
      </a:lvl1pPr>
      <a:lvl2pPr algn="l" rtl="0" eaLnBrk="1" fontAlgn="base" hangingPunct="1">
        <a:lnSpc>
          <a:spcPct val="90000"/>
        </a:lnSpc>
        <a:spcBef>
          <a:spcPct val="0"/>
        </a:spcBef>
        <a:spcAft>
          <a:spcPct val="0"/>
        </a:spcAft>
        <a:defRPr sz="2200">
          <a:solidFill>
            <a:srgbClr val="262626"/>
          </a:solidFill>
          <a:latin typeface="Calibri" pitchFamily="-84" charset="0"/>
          <a:ea typeface="ＭＳ Ｐゴシック" pitchFamily="123" charset="-128"/>
          <a:cs typeface="ＭＳ Ｐゴシック" pitchFamily="123" charset="-128"/>
        </a:defRPr>
      </a:lvl2pPr>
      <a:lvl3pPr algn="l" rtl="0" eaLnBrk="1" fontAlgn="base" hangingPunct="1">
        <a:lnSpc>
          <a:spcPct val="90000"/>
        </a:lnSpc>
        <a:spcBef>
          <a:spcPct val="0"/>
        </a:spcBef>
        <a:spcAft>
          <a:spcPct val="0"/>
        </a:spcAft>
        <a:defRPr sz="2200">
          <a:solidFill>
            <a:srgbClr val="262626"/>
          </a:solidFill>
          <a:latin typeface="Calibri" pitchFamily="-84" charset="0"/>
          <a:ea typeface="ＭＳ Ｐゴシック" pitchFamily="123" charset="-128"/>
          <a:cs typeface="ＭＳ Ｐゴシック" pitchFamily="123" charset="-128"/>
        </a:defRPr>
      </a:lvl3pPr>
      <a:lvl4pPr algn="l" rtl="0" eaLnBrk="1" fontAlgn="base" hangingPunct="1">
        <a:lnSpc>
          <a:spcPct val="90000"/>
        </a:lnSpc>
        <a:spcBef>
          <a:spcPct val="0"/>
        </a:spcBef>
        <a:spcAft>
          <a:spcPct val="0"/>
        </a:spcAft>
        <a:defRPr sz="2200">
          <a:solidFill>
            <a:srgbClr val="262626"/>
          </a:solidFill>
          <a:latin typeface="Calibri" pitchFamily="-84" charset="0"/>
          <a:ea typeface="ＭＳ Ｐゴシック" pitchFamily="123" charset="-128"/>
          <a:cs typeface="ＭＳ Ｐゴシック" pitchFamily="123" charset="-128"/>
        </a:defRPr>
      </a:lvl4pPr>
      <a:lvl5pPr algn="l" rtl="0" eaLnBrk="1" fontAlgn="base" hangingPunct="1">
        <a:lnSpc>
          <a:spcPct val="90000"/>
        </a:lnSpc>
        <a:spcBef>
          <a:spcPct val="0"/>
        </a:spcBef>
        <a:spcAft>
          <a:spcPct val="0"/>
        </a:spcAft>
        <a:defRPr sz="2200">
          <a:solidFill>
            <a:srgbClr val="262626"/>
          </a:solidFill>
          <a:latin typeface="Calibri" pitchFamily="-84" charset="0"/>
          <a:ea typeface="ＭＳ Ｐゴシック" pitchFamily="123" charset="-128"/>
          <a:cs typeface="ＭＳ Ｐゴシック" pitchFamily="123" charset="-128"/>
        </a:defRPr>
      </a:lvl5pPr>
      <a:lvl6pPr marL="457200" algn="l" rtl="0" eaLnBrk="1" fontAlgn="base" hangingPunct="1">
        <a:lnSpc>
          <a:spcPct val="90000"/>
        </a:lnSpc>
        <a:spcBef>
          <a:spcPct val="0"/>
        </a:spcBef>
        <a:spcAft>
          <a:spcPct val="0"/>
        </a:spcAft>
        <a:defRPr sz="2600">
          <a:solidFill>
            <a:schemeClr val="hlink"/>
          </a:solidFill>
          <a:latin typeface="Arial" pitchFamily="36" charset="0"/>
        </a:defRPr>
      </a:lvl6pPr>
      <a:lvl7pPr marL="914400" algn="l" rtl="0" eaLnBrk="1" fontAlgn="base" hangingPunct="1">
        <a:lnSpc>
          <a:spcPct val="90000"/>
        </a:lnSpc>
        <a:spcBef>
          <a:spcPct val="0"/>
        </a:spcBef>
        <a:spcAft>
          <a:spcPct val="0"/>
        </a:spcAft>
        <a:defRPr sz="2600">
          <a:solidFill>
            <a:schemeClr val="hlink"/>
          </a:solidFill>
          <a:latin typeface="Arial" pitchFamily="36" charset="0"/>
        </a:defRPr>
      </a:lvl7pPr>
      <a:lvl8pPr marL="1371600" algn="l" rtl="0" eaLnBrk="1" fontAlgn="base" hangingPunct="1">
        <a:lnSpc>
          <a:spcPct val="90000"/>
        </a:lnSpc>
        <a:spcBef>
          <a:spcPct val="0"/>
        </a:spcBef>
        <a:spcAft>
          <a:spcPct val="0"/>
        </a:spcAft>
        <a:defRPr sz="2600">
          <a:solidFill>
            <a:schemeClr val="hlink"/>
          </a:solidFill>
          <a:latin typeface="Arial" pitchFamily="36" charset="0"/>
        </a:defRPr>
      </a:lvl8pPr>
      <a:lvl9pPr marL="1828800" algn="l" rtl="0" eaLnBrk="1" fontAlgn="base" hangingPunct="1">
        <a:lnSpc>
          <a:spcPct val="90000"/>
        </a:lnSpc>
        <a:spcBef>
          <a:spcPct val="0"/>
        </a:spcBef>
        <a:spcAft>
          <a:spcPct val="0"/>
        </a:spcAft>
        <a:defRPr sz="2600">
          <a:solidFill>
            <a:schemeClr val="hlink"/>
          </a:solidFill>
          <a:latin typeface="Arial" pitchFamily="36" charset="0"/>
        </a:defRPr>
      </a:lvl9pPr>
    </p:titleStyle>
    <p:bodyStyle>
      <a:lvl1pPr marL="0" indent="0" algn="l" rtl="0" eaLnBrk="1" fontAlgn="base" hangingPunct="1">
        <a:lnSpc>
          <a:spcPct val="90000"/>
        </a:lnSpc>
        <a:spcBef>
          <a:spcPts val="1200"/>
        </a:spcBef>
        <a:spcAft>
          <a:spcPts val="0"/>
        </a:spcAft>
        <a:buClr>
          <a:schemeClr val="bg1"/>
        </a:buClr>
        <a:buSzPct val="25000"/>
        <a:buFont typeface="Arial" pitchFamily="34" charset="0"/>
        <a:buChar char="•"/>
        <a:defRPr sz="3000" b="0">
          <a:solidFill>
            <a:schemeClr val="bg2">
              <a:lumMod val="10000"/>
            </a:schemeClr>
          </a:solidFill>
          <a:latin typeface="+mj-lt"/>
          <a:ea typeface="ＭＳ Ｐゴシック" pitchFamily="123" charset="-128"/>
          <a:cs typeface="Tahoma" pitchFamily="34" charset="0"/>
        </a:defRPr>
      </a:lvl1pPr>
      <a:lvl2pPr marL="192024" indent="-173736" algn="l" rtl="0" eaLnBrk="1" fontAlgn="base" hangingPunct="1">
        <a:lnSpc>
          <a:spcPct val="90000"/>
        </a:lnSpc>
        <a:spcBef>
          <a:spcPts val="600"/>
        </a:spcBef>
        <a:spcAft>
          <a:spcPts val="0"/>
        </a:spcAft>
        <a:buClr>
          <a:srgbClr val="474747"/>
        </a:buClr>
        <a:buFont typeface="Arial" pitchFamily="34" charset="0"/>
        <a:buChar char="•"/>
        <a:defRPr sz="2400">
          <a:solidFill>
            <a:schemeClr val="tx1"/>
          </a:solidFill>
          <a:latin typeface="+mj-lt"/>
          <a:ea typeface="ＭＳ Ｐゴシック" pitchFamily="36" charset="-128"/>
          <a:cs typeface="Tahoma" pitchFamily="34" charset="0"/>
        </a:defRPr>
      </a:lvl2pPr>
      <a:lvl3pPr marL="365760" indent="-173038" algn="l" rtl="0" eaLnBrk="1" fontAlgn="base" hangingPunct="1">
        <a:lnSpc>
          <a:spcPct val="90000"/>
        </a:lnSpc>
        <a:spcBef>
          <a:spcPts val="600"/>
        </a:spcBef>
        <a:spcAft>
          <a:spcPts val="0"/>
        </a:spcAft>
        <a:buClr>
          <a:srgbClr val="474747"/>
        </a:buClr>
        <a:buFont typeface="Arial" pitchFamily="34" charset="0"/>
        <a:buChar char="•"/>
        <a:defRPr sz="2000">
          <a:solidFill>
            <a:schemeClr val="tx1"/>
          </a:solidFill>
          <a:latin typeface="+mj-lt"/>
          <a:ea typeface="ＭＳ Ｐゴシック" pitchFamily="36" charset="-128"/>
          <a:cs typeface="Tahoma" pitchFamily="34" charset="0"/>
        </a:defRPr>
      </a:lvl3pPr>
      <a:lvl4pPr marL="548640" indent="-133350" algn="l" rtl="0" eaLnBrk="1" fontAlgn="base" hangingPunct="1">
        <a:lnSpc>
          <a:spcPct val="90000"/>
        </a:lnSpc>
        <a:spcBef>
          <a:spcPts val="600"/>
        </a:spcBef>
        <a:spcAft>
          <a:spcPts val="0"/>
        </a:spcAft>
        <a:buClr>
          <a:srgbClr val="474747"/>
        </a:buClr>
        <a:buFont typeface="Arial" pitchFamily="34" charset="0"/>
        <a:buChar char="•"/>
        <a:defRPr sz="1800">
          <a:solidFill>
            <a:schemeClr val="tx1"/>
          </a:solidFill>
          <a:latin typeface="+mj-lt"/>
          <a:ea typeface="ＭＳ Ｐゴシック" pitchFamily="36" charset="-128"/>
          <a:cs typeface="Tahoma" pitchFamily="34" charset="0"/>
        </a:defRPr>
      </a:lvl4pPr>
      <a:lvl5pPr marL="682625" indent="-171450" algn="l" rtl="0" eaLnBrk="1" fontAlgn="base" hangingPunct="1">
        <a:lnSpc>
          <a:spcPct val="90000"/>
        </a:lnSpc>
        <a:spcBef>
          <a:spcPts val="600"/>
        </a:spcBef>
        <a:spcAft>
          <a:spcPts val="0"/>
        </a:spcAft>
        <a:buClr>
          <a:srgbClr val="474747"/>
        </a:buClr>
        <a:buFont typeface="Arial" pitchFamily="34" charset="0"/>
        <a:buChar char="•"/>
        <a:defRPr sz="1800">
          <a:solidFill>
            <a:schemeClr val="tx1"/>
          </a:solidFill>
          <a:latin typeface="+mn-lt"/>
          <a:ea typeface="ＭＳ Ｐゴシック" pitchFamily="36" charset="-128"/>
          <a:cs typeface="Tahoma" pitchFamily="34" charset="0"/>
        </a:defRPr>
      </a:lvl5pPr>
      <a:lvl6pPr marL="2171700" indent="-171450" algn="l" rtl="0" eaLnBrk="1" fontAlgn="base" hangingPunct="1">
        <a:lnSpc>
          <a:spcPct val="95000"/>
        </a:lnSpc>
        <a:spcBef>
          <a:spcPct val="25000"/>
        </a:spcBef>
        <a:spcAft>
          <a:spcPct val="0"/>
        </a:spcAft>
        <a:buClr>
          <a:schemeClr val="hlink"/>
        </a:buClr>
        <a:buFont typeface="Arial" pitchFamily="36" charset="0"/>
        <a:buChar char="-"/>
        <a:defRPr sz="1600">
          <a:solidFill>
            <a:schemeClr val="tx1"/>
          </a:solidFill>
          <a:latin typeface="+mn-lt"/>
          <a:ea typeface="ＭＳ Ｐゴシック" pitchFamily="36" charset="-128"/>
        </a:defRPr>
      </a:lvl6pPr>
      <a:lvl7pPr marL="2628900" indent="-171450" algn="l" rtl="0" eaLnBrk="1" fontAlgn="base" hangingPunct="1">
        <a:lnSpc>
          <a:spcPct val="95000"/>
        </a:lnSpc>
        <a:spcBef>
          <a:spcPct val="25000"/>
        </a:spcBef>
        <a:spcAft>
          <a:spcPct val="0"/>
        </a:spcAft>
        <a:buClr>
          <a:schemeClr val="hlink"/>
        </a:buClr>
        <a:buFont typeface="Arial" pitchFamily="36" charset="0"/>
        <a:buChar char="-"/>
        <a:defRPr sz="1600">
          <a:solidFill>
            <a:schemeClr val="tx1"/>
          </a:solidFill>
          <a:latin typeface="+mn-lt"/>
          <a:ea typeface="ＭＳ Ｐゴシック" pitchFamily="36" charset="-128"/>
        </a:defRPr>
      </a:lvl7pPr>
      <a:lvl8pPr marL="3086100" indent="-171450" algn="l" rtl="0" eaLnBrk="1" fontAlgn="base" hangingPunct="1">
        <a:lnSpc>
          <a:spcPct val="95000"/>
        </a:lnSpc>
        <a:spcBef>
          <a:spcPct val="25000"/>
        </a:spcBef>
        <a:spcAft>
          <a:spcPct val="0"/>
        </a:spcAft>
        <a:buClr>
          <a:schemeClr val="hlink"/>
        </a:buClr>
        <a:buFont typeface="Arial" pitchFamily="36" charset="0"/>
        <a:buChar char="-"/>
        <a:defRPr sz="1600">
          <a:solidFill>
            <a:schemeClr val="tx1"/>
          </a:solidFill>
          <a:latin typeface="+mn-lt"/>
          <a:ea typeface="ＭＳ Ｐゴシック" pitchFamily="36" charset="-128"/>
        </a:defRPr>
      </a:lvl8pPr>
      <a:lvl9pPr marL="3543300" indent="-171450" algn="l" rtl="0" eaLnBrk="1" fontAlgn="base" hangingPunct="1">
        <a:lnSpc>
          <a:spcPct val="95000"/>
        </a:lnSpc>
        <a:spcBef>
          <a:spcPct val="25000"/>
        </a:spcBef>
        <a:spcAft>
          <a:spcPct val="0"/>
        </a:spcAft>
        <a:buClr>
          <a:schemeClr val="hlink"/>
        </a:buClr>
        <a:buFont typeface="Arial" pitchFamily="36" charset="0"/>
        <a:buChar char="-"/>
        <a:defRPr sz="1600">
          <a:solidFill>
            <a:schemeClr val="tx1"/>
          </a:solidFill>
          <a:latin typeface="+mn-lt"/>
          <a:ea typeface="ＭＳ Ｐゴシック" pitchFamily="3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600" y="2848844"/>
            <a:ext cx="8401316" cy="1418355"/>
          </a:xfrm>
        </p:spPr>
        <p:txBody>
          <a:bodyPr/>
          <a:lstStyle/>
          <a:p>
            <a:r>
              <a:rPr lang="en-US" dirty="0" smtClean="0"/>
              <a:t>VCC 2.5.9 </a:t>
            </a:r>
            <a:br>
              <a:rPr lang="en-US" dirty="0" smtClean="0"/>
            </a:br>
            <a:r>
              <a:rPr lang="en-US" dirty="0" smtClean="0"/>
              <a:t>Chat Feature Highlights</a:t>
            </a:r>
            <a:endParaRPr lang="en-US" dirty="0"/>
          </a:p>
        </p:txBody>
      </p:sp>
    </p:spTree>
    <p:extLst>
      <p:ext uri="{BB962C8B-B14F-4D97-AF65-F5344CB8AC3E}">
        <p14:creationId xmlns="" xmlns:p14="http://schemas.microsoft.com/office/powerpoint/2010/main" val="36157965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62000" y="1981200"/>
            <a:ext cx="7010400" cy="42108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ctr"/>
            <a:r>
              <a:rPr lang="en-US" dirty="0" smtClean="0"/>
              <a:t>Chat Interaction View</a:t>
            </a:r>
            <a:endParaRPr lang="en-US" dirty="0"/>
          </a:p>
        </p:txBody>
      </p:sp>
      <p:sp>
        <p:nvSpPr>
          <p:cNvPr id="6" name="TextBox 5"/>
          <p:cNvSpPr txBox="1"/>
          <p:nvPr/>
        </p:nvSpPr>
        <p:spPr bwMode="auto">
          <a:xfrm>
            <a:off x="1066800" y="1143000"/>
            <a:ext cx="7633821"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90000"/>
              </a:lnSpc>
            </a:pPr>
            <a:r>
              <a:rPr lang="en-US" sz="1600" b="0" dirty="0" smtClean="0">
                <a:latin typeface="Arial" pitchFamily="34" charset="0"/>
              </a:rPr>
              <a:t>When an agent accepts a chat interaction, the </a:t>
            </a:r>
            <a:r>
              <a:rPr lang="en-US" sz="1600" dirty="0" smtClean="0">
                <a:latin typeface="Arial" pitchFamily="34" charset="0"/>
              </a:rPr>
              <a:t>Chat Interaction </a:t>
            </a:r>
            <a:r>
              <a:rPr lang="en-US" sz="1600" b="0" dirty="0" smtClean="0">
                <a:latin typeface="Arial" pitchFamily="34" charset="0"/>
              </a:rPr>
              <a:t>view is displayed </a:t>
            </a:r>
          </a:p>
          <a:p>
            <a:pPr eaLnBrk="1" hangingPunct="1">
              <a:lnSpc>
                <a:spcPct val="90000"/>
              </a:lnSpc>
            </a:pPr>
            <a:r>
              <a:rPr lang="en-US" sz="1600" b="0" dirty="0" smtClean="0">
                <a:latin typeface="Arial" pitchFamily="34" charset="0"/>
              </a:rPr>
              <a:t>on the left-hand side of the screen</a:t>
            </a:r>
            <a:r>
              <a:rPr lang="en-US" sz="1600" dirty="0" smtClean="0">
                <a:latin typeface="Calibri" charset="0"/>
              </a:rPr>
              <a:t>. </a:t>
            </a:r>
          </a:p>
        </p:txBody>
      </p:sp>
    </p:spTree>
    <p:extLst>
      <p:ext uri="{BB962C8B-B14F-4D97-AF65-F5344CB8AC3E}">
        <p14:creationId xmlns="" xmlns:p14="http://schemas.microsoft.com/office/powerpoint/2010/main" val="2978463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75676" cy="872067"/>
          </a:xfrm>
        </p:spPr>
        <p:txBody>
          <a:bodyPr/>
          <a:lstStyle/>
          <a:p>
            <a:pPr algn="ctr"/>
            <a:r>
              <a:rPr lang="en-US" dirty="0" smtClean="0"/>
              <a:t>Active </a:t>
            </a:r>
            <a:r>
              <a:rPr lang="en-US" dirty="0"/>
              <a:t>Chat </a:t>
            </a:r>
            <a:r>
              <a:rPr lang="en-US" dirty="0" smtClean="0"/>
              <a:t>Preview and Status</a:t>
            </a:r>
            <a:endParaRPr lang="en-US" dirty="0"/>
          </a:p>
        </p:txBody>
      </p:sp>
      <p:pic>
        <p:nvPicPr>
          <p:cNvPr id="8194" name="Picture 2"/>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tretch>
            <a:fillRect/>
          </a:stretch>
        </p:blipFill>
        <p:spPr bwMode="auto">
          <a:xfrm>
            <a:off x="360363" y="1574480"/>
            <a:ext cx="8443912" cy="42646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bwMode="auto">
          <a:xfrm>
            <a:off x="381000" y="990600"/>
            <a:ext cx="8727069" cy="313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90000"/>
              </a:lnSpc>
            </a:pPr>
            <a:r>
              <a:rPr lang="en-US" sz="1600" b="0" dirty="0" smtClean="0">
                <a:latin typeface="Arial" pitchFamily="34" charset="0"/>
              </a:rPr>
              <a:t>The pending response indicator shows that an agent has a pending-response to their contact.</a:t>
            </a:r>
          </a:p>
        </p:txBody>
      </p:sp>
    </p:spTree>
    <p:extLst>
      <p:ext uri="{BB962C8B-B14F-4D97-AF65-F5344CB8AC3E}">
        <p14:creationId xmlns="" xmlns:p14="http://schemas.microsoft.com/office/powerpoint/2010/main" val="747704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History View</a:t>
            </a:r>
            <a:endParaRPr lang="en-US" dirty="0"/>
          </a:p>
        </p:txBody>
      </p:sp>
      <p:pic>
        <p:nvPicPr>
          <p:cNvPr id="9218" name="Picture 2"/>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152400" y="1752600"/>
            <a:ext cx="4800600" cy="4419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953000" y="1752600"/>
            <a:ext cx="4132029" cy="4495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bwMode="auto">
          <a:xfrm>
            <a:off x="304800" y="1066800"/>
            <a:ext cx="8534400"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90000"/>
              </a:lnSpc>
            </a:pPr>
            <a:r>
              <a:rPr lang="en-US" sz="1600" b="0" dirty="0" smtClean="0">
                <a:latin typeface="Arial" pitchFamily="34" charset="0"/>
              </a:rPr>
              <a:t>The </a:t>
            </a:r>
            <a:r>
              <a:rPr lang="en-US" sz="1600" dirty="0" smtClean="0">
                <a:latin typeface="Arial" pitchFamily="34" charset="0"/>
              </a:rPr>
              <a:t>History</a:t>
            </a:r>
            <a:r>
              <a:rPr lang="en-US" sz="1600" b="0" dirty="0" smtClean="0">
                <a:latin typeface="Arial" pitchFamily="34" charset="0"/>
              </a:rPr>
              <a:t> tab displays the contact history, which </a:t>
            </a:r>
            <a:r>
              <a:rPr lang="en-US" sz="1600" b="0" dirty="0" smtClean="0"/>
              <a:t>details the interactions that agents selected in the </a:t>
            </a:r>
            <a:r>
              <a:rPr lang="en-US" sz="1600" dirty="0" smtClean="0"/>
              <a:t>Contact History </a:t>
            </a:r>
            <a:r>
              <a:rPr lang="en-US" sz="1600" b="0" dirty="0" smtClean="0"/>
              <a:t>view of the person contacting the contact center.</a:t>
            </a:r>
            <a:endParaRPr lang="en-US" sz="1600" b="0" dirty="0" smtClean="0">
              <a:latin typeface="Arial" pitchFamily="34" charset="0"/>
            </a:endParaRPr>
          </a:p>
        </p:txBody>
      </p:sp>
    </p:spTree>
    <p:extLst>
      <p:ext uri="{BB962C8B-B14F-4D97-AF65-F5344CB8AC3E}">
        <p14:creationId xmlns="" xmlns:p14="http://schemas.microsoft.com/office/powerpoint/2010/main" val="283419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a:t>
            </a:r>
            <a:r>
              <a:rPr lang="en-US" dirty="0"/>
              <a:t>History </a:t>
            </a:r>
            <a:r>
              <a:rPr lang="en-US" dirty="0" smtClean="0"/>
              <a:t>Notes, Details, and Case Data</a:t>
            </a:r>
            <a:endParaRPr lang="en-US" dirty="0"/>
          </a:p>
        </p:txBody>
      </p:sp>
      <p:pic>
        <p:nvPicPr>
          <p:cNvPr id="10242" name="Picture 2"/>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304800" y="1828800"/>
            <a:ext cx="4495800" cy="434604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2" descr="C:\Users\bkrug\Pictures\My Screen Shots\Screen Shot 08-26-14 at 11.14 AM 001.PNG"/>
          <p:cNvPicPr>
            <a:picLocks noChangeAspect="1" noChangeArrowheads="1"/>
          </p:cNvPicPr>
          <p:nvPr/>
        </p:nvPicPr>
        <p:blipFill>
          <a:blip r:embed="rId4" cstate="print"/>
          <a:srcRect/>
          <a:stretch>
            <a:fillRect/>
          </a:stretch>
        </p:blipFill>
        <p:spPr bwMode="auto">
          <a:xfrm>
            <a:off x="4876800" y="1828800"/>
            <a:ext cx="4114800" cy="4343400"/>
          </a:xfrm>
          <a:prstGeom prst="rect">
            <a:avLst/>
          </a:prstGeom>
          <a:noFill/>
        </p:spPr>
      </p:pic>
      <p:sp>
        <p:nvSpPr>
          <p:cNvPr id="6" name="TextBox 5"/>
          <p:cNvSpPr txBox="1"/>
          <p:nvPr/>
        </p:nvSpPr>
        <p:spPr bwMode="auto">
          <a:xfrm>
            <a:off x="228600" y="838200"/>
            <a:ext cx="901240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pPr>
              <a:buFont typeface="Arial" pitchFamily="34" charset="0"/>
              <a:buChar char="•"/>
            </a:pPr>
            <a:r>
              <a:rPr lang="en-US" sz="1600" b="0" dirty="0" smtClean="0"/>
              <a:t>Agents can use </a:t>
            </a:r>
            <a:r>
              <a:rPr lang="en-US" sz="1600" dirty="0" smtClean="0"/>
              <a:t>Details</a:t>
            </a:r>
            <a:r>
              <a:rPr lang="en-US" sz="1600" b="0" dirty="0" smtClean="0"/>
              <a:t> to view information such as time stamp, chat transcript, and chat subject</a:t>
            </a:r>
          </a:p>
          <a:p>
            <a:pPr>
              <a:buFont typeface="Arial" pitchFamily="34" charset="0"/>
              <a:buChar char="•"/>
            </a:pPr>
            <a:r>
              <a:rPr lang="en-US" sz="1600" b="0" dirty="0" smtClean="0"/>
              <a:t>Agents can use </a:t>
            </a:r>
            <a:r>
              <a:rPr lang="en-US" sz="1600" dirty="0" smtClean="0"/>
              <a:t>Note</a:t>
            </a:r>
            <a:r>
              <a:rPr lang="en-US" sz="1600" b="0" dirty="0" smtClean="0"/>
              <a:t> to attach a note to the interaction history</a:t>
            </a:r>
          </a:p>
          <a:p>
            <a:pPr>
              <a:buFont typeface="Arial" pitchFamily="34" charset="0"/>
              <a:buChar char="•"/>
            </a:pPr>
            <a:r>
              <a:rPr lang="en-US" sz="1600" b="0" dirty="0" smtClean="0"/>
              <a:t>Agents can use </a:t>
            </a:r>
            <a:r>
              <a:rPr lang="en-US" sz="1600" dirty="0" smtClean="0"/>
              <a:t>Case Data</a:t>
            </a:r>
            <a:r>
              <a:rPr lang="en-US" sz="1600" b="0" dirty="0" smtClean="0"/>
              <a:t> to view the case information for the interaction history</a:t>
            </a:r>
            <a:endParaRPr lang="en-US" sz="1600" dirty="0" smtClean="0">
              <a:latin typeface="Calibri" charset="0"/>
            </a:endParaRPr>
          </a:p>
        </p:txBody>
      </p:sp>
    </p:spTree>
    <p:extLst>
      <p:ext uri="{BB962C8B-B14F-4D97-AF65-F5344CB8AC3E}">
        <p14:creationId xmlns="" xmlns:p14="http://schemas.microsoft.com/office/powerpoint/2010/main" val="2625580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48675" cy="914400"/>
          </a:xfrm>
        </p:spPr>
        <p:txBody>
          <a:bodyPr/>
          <a:lstStyle/>
          <a:p>
            <a:pPr algn="ctr"/>
            <a:r>
              <a:rPr lang="en-US" dirty="0" smtClean="0"/>
              <a:t>Chat Control – </a:t>
            </a:r>
            <a:br>
              <a:rPr lang="en-US" dirty="0" smtClean="0"/>
            </a:br>
            <a:r>
              <a:rPr lang="en-US" dirty="0" smtClean="0"/>
              <a:t>Voice Consultation and Chat Transfers </a:t>
            </a:r>
            <a:endParaRPr lang="en-US" dirty="0"/>
          </a:p>
        </p:txBody>
      </p:sp>
      <p:pic>
        <p:nvPicPr>
          <p:cNvPr id="11266" name="Picture 2"/>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152401" y="1905000"/>
            <a:ext cx="4495800" cy="42449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724400" y="1905000"/>
            <a:ext cx="4419600" cy="4191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bwMode="auto">
          <a:xfrm>
            <a:off x="838200" y="1143000"/>
            <a:ext cx="7627409" cy="9787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90000"/>
              </a:lnSpc>
              <a:buFont typeface="Arial" pitchFamily="34" charset="0"/>
              <a:buChar char="•"/>
            </a:pPr>
            <a:r>
              <a:rPr lang="en-US" sz="1600" b="0" dirty="0" smtClean="0"/>
              <a:t>Agents can start a voice consultation with another agent about their chat session</a:t>
            </a:r>
            <a:endParaRPr lang="en-US" sz="1600" b="0" dirty="0" smtClean="0">
              <a:latin typeface="Arial" pitchFamily="34" charset="0"/>
            </a:endParaRPr>
          </a:p>
          <a:p>
            <a:pPr eaLnBrk="1" hangingPunct="1">
              <a:lnSpc>
                <a:spcPct val="90000"/>
              </a:lnSpc>
              <a:buFont typeface="Arial" pitchFamily="34" charset="0"/>
              <a:buChar char="•"/>
            </a:pPr>
            <a:r>
              <a:rPr lang="en-US" sz="1600" b="0" dirty="0" smtClean="0">
                <a:latin typeface="Arial" pitchFamily="34" charset="0"/>
              </a:rPr>
              <a:t>Agents can transfer their active chat interaction to their consultation target</a:t>
            </a:r>
          </a:p>
          <a:p>
            <a:pPr algn="ctr" eaLnBrk="1" hangingPunct="1">
              <a:lnSpc>
                <a:spcPct val="90000"/>
              </a:lnSpc>
            </a:pPr>
            <a:endParaRPr lang="en-US" sz="1600" dirty="0" smtClean="0">
              <a:latin typeface="Calibri" charset="0"/>
            </a:endParaRPr>
          </a:p>
          <a:p>
            <a:pPr algn="ctr" eaLnBrk="1" hangingPunct="1">
              <a:lnSpc>
                <a:spcPct val="90000"/>
              </a:lnSpc>
            </a:pPr>
            <a:endParaRPr lang="en-US" sz="1600" dirty="0" smtClean="0">
              <a:latin typeface="Calibri" charset="0"/>
            </a:endParaRPr>
          </a:p>
        </p:txBody>
      </p:sp>
    </p:spTree>
    <p:extLst>
      <p:ext uri="{BB962C8B-B14F-4D97-AF65-F5344CB8AC3E}">
        <p14:creationId xmlns="" xmlns:p14="http://schemas.microsoft.com/office/powerpoint/2010/main" val="2433315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48675" cy="728134"/>
          </a:xfrm>
        </p:spPr>
        <p:txBody>
          <a:bodyPr/>
          <a:lstStyle/>
          <a:p>
            <a:r>
              <a:rPr lang="en-US" dirty="0" smtClean="0"/>
              <a:t>Chat Transfer History, Note, and Dispositions</a:t>
            </a:r>
            <a:endParaRPr lang="en-US" dirty="0"/>
          </a:p>
        </p:txBody>
      </p:sp>
      <p:pic>
        <p:nvPicPr>
          <p:cNvPr id="12291" name="Picture 3"/>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152400" y="1981200"/>
            <a:ext cx="4572000" cy="4191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800600" y="1981200"/>
            <a:ext cx="4343400" cy="4191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bwMode="auto">
          <a:xfrm>
            <a:off x="228600" y="685800"/>
            <a:ext cx="814678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r>
              <a:rPr lang="en-US" sz="1600" b="0" dirty="0" smtClean="0"/>
              <a:t>Agents can:</a:t>
            </a:r>
          </a:p>
          <a:p>
            <a:pPr>
              <a:buFont typeface="Arial" pitchFamily="34" charset="0"/>
              <a:buChar char="•"/>
            </a:pPr>
            <a:r>
              <a:rPr lang="en-US" sz="1600" b="0" dirty="0" smtClean="0"/>
              <a:t>view the </a:t>
            </a:r>
            <a:r>
              <a:rPr lang="en-US" sz="1600" dirty="0" smtClean="0"/>
              <a:t>Chat Transfer </a:t>
            </a:r>
            <a:r>
              <a:rPr lang="en-US" sz="1600" b="0" dirty="0" smtClean="0"/>
              <a:t>history in </a:t>
            </a:r>
            <a:r>
              <a:rPr lang="en-US" sz="1600" dirty="0" smtClean="0"/>
              <a:t>Note</a:t>
            </a:r>
          </a:p>
          <a:p>
            <a:pPr>
              <a:buFont typeface="Arial" pitchFamily="34" charset="0"/>
              <a:buChar char="•"/>
            </a:pPr>
            <a:r>
              <a:rPr lang="en-US" sz="1600" b="0" dirty="0" smtClean="0"/>
              <a:t>use </a:t>
            </a:r>
            <a:r>
              <a:rPr lang="en-US" sz="1600" dirty="0" smtClean="0"/>
              <a:t>Note</a:t>
            </a:r>
            <a:r>
              <a:rPr lang="en-US" sz="1600" b="0" dirty="0" smtClean="0"/>
              <a:t> to enter comments about the current chat interaction or read older comments</a:t>
            </a:r>
          </a:p>
          <a:p>
            <a:pPr>
              <a:buFont typeface="Arial" pitchFamily="34" charset="0"/>
              <a:buChar char="•"/>
            </a:pPr>
            <a:r>
              <a:rPr lang="en-US" sz="1600" b="0" dirty="0" smtClean="0"/>
              <a:t>use </a:t>
            </a:r>
            <a:r>
              <a:rPr lang="en-US" sz="1600" dirty="0" smtClean="0"/>
              <a:t>Dispositions</a:t>
            </a:r>
            <a:r>
              <a:rPr lang="en-US" sz="1600" b="0" dirty="0" smtClean="0"/>
              <a:t> to assign a code to an ongoing or completed interaction</a:t>
            </a:r>
            <a:endParaRPr lang="en-US" sz="1600" dirty="0" smtClean="0">
              <a:latin typeface="Calibri" charset="0"/>
            </a:endParaRPr>
          </a:p>
        </p:txBody>
      </p:sp>
    </p:spTree>
    <p:extLst>
      <p:ext uri="{BB962C8B-B14F-4D97-AF65-F5344CB8AC3E}">
        <p14:creationId xmlns="" xmlns:p14="http://schemas.microsoft.com/office/powerpoint/2010/main" val="1357967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1" y="160867"/>
            <a:ext cx="8448675" cy="448733"/>
          </a:xfrm>
        </p:spPr>
        <p:txBody>
          <a:bodyPr/>
          <a:lstStyle/>
          <a:p>
            <a:pPr algn="ctr"/>
            <a:r>
              <a:rPr lang="en-US" dirty="0" smtClean="0"/>
              <a:t/>
            </a:r>
            <a:br>
              <a:rPr lang="en-US" dirty="0" smtClean="0"/>
            </a:br>
            <a:r>
              <a:rPr lang="en-US" dirty="0" smtClean="0"/>
              <a:t>CX Analytics Chat Features Overview</a:t>
            </a:r>
            <a:r>
              <a:rPr lang="en-US" dirty="0"/>
              <a:t/>
            </a:r>
            <a:br>
              <a:rPr lang="en-US" dirty="0"/>
            </a:br>
            <a:endParaRPr lang="en-US" sz="2800" b="0" dirty="0"/>
          </a:p>
        </p:txBody>
      </p:sp>
      <p:pic>
        <p:nvPicPr>
          <p:cNvPr id="12290" name="Picture 2" descr="C:\Users\bkrug\Pictures\My Screen Shots\Screen Shot 08-26-14 at 12.57 PM.PNG"/>
          <p:cNvPicPr>
            <a:picLocks noChangeAspect="1" noChangeArrowheads="1"/>
          </p:cNvPicPr>
          <p:nvPr/>
        </p:nvPicPr>
        <p:blipFill>
          <a:blip r:embed="rId3" cstate="print"/>
          <a:srcRect/>
          <a:stretch>
            <a:fillRect/>
          </a:stretch>
        </p:blipFill>
        <p:spPr bwMode="auto">
          <a:xfrm>
            <a:off x="533400" y="3352800"/>
            <a:ext cx="8077200" cy="2641642"/>
          </a:xfrm>
          <a:prstGeom prst="rect">
            <a:avLst/>
          </a:prstGeom>
          <a:noFill/>
        </p:spPr>
      </p:pic>
      <p:cxnSp>
        <p:nvCxnSpPr>
          <p:cNvPr id="7" name="Straight Arrow Connector 6"/>
          <p:cNvCxnSpPr/>
          <p:nvPr/>
        </p:nvCxnSpPr>
        <p:spPr bwMode="auto">
          <a:xfrm flipV="1">
            <a:off x="2057400" y="2667000"/>
            <a:ext cx="1905000" cy="1447800"/>
          </a:xfrm>
          <a:prstGeom prst="straightConnector1">
            <a:avLst/>
          </a:prstGeom>
          <a:solidFill>
            <a:schemeClr val="accent1"/>
          </a:solidFill>
          <a:ln w="12700" cap="flat" cmpd="sng" algn="ctr">
            <a:solidFill>
              <a:srgbClr val="FF0000"/>
            </a:solidFill>
            <a:prstDash val="solid"/>
            <a:round/>
            <a:headEnd type="triangle" w="med" len="med"/>
            <a:tailEnd type="none"/>
          </a:ln>
          <a:effectLst/>
        </p:spPr>
      </p:cxnSp>
      <p:cxnSp>
        <p:nvCxnSpPr>
          <p:cNvPr id="8" name="Straight Arrow Connector 7"/>
          <p:cNvCxnSpPr/>
          <p:nvPr/>
        </p:nvCxnSpPr>
        <p:spPr bwMode="auto">
          <a:xfrm flipV="1">
            <a:off x="3886200" y="2667000"/>
            <a:ext cx="76200" cy="1524000"/>
          </a:xfrm>
          <a:prstGeom prst="straightConnector1">
            <a:avLst/>
          </a:prstGeom>
          <a:solidFill>
            <a:schemeClr val="accent1"/>
          </a:solidFill>
          <a:ln w="12700" cap="flat" cmpd="sng" algn="ctr">
            <a:solidFill>
              <a:srgbClr val="FF0000"/>
            </a:solidFill>
            <a:prstDash val="solid"/>
            <a:round/>
            <a:headEnd type="triangle" w="med" len="med"/>
            <a:tailEnd type="none"/>
          </a:ln>
          <a:effectLst/>
        </p:spPr>
      </p:cxnSp>
      <p:cxnSp>
        <p:nvCxnSpPr>
          <p:cNvPr id="11" name="Straight Arrow Connector 10"/>
          <p:cNvCxnSpPr/>
          <p:nvPr/>
        </p:nvCxnSpPr>
        <p:spPr bwMode="auto">
          <a:xfrm flipH="1" flipV="1">
            <a:off x="3962400" y="2667000"/>
            <a:ext cx="2057400" cy="1447800"/>
          </a:xfrm>
          <a:prstGeom prst="straightConnector1">
            <a:avLst/>
          </a:prstGeom>
          <a:solidFill>
            <a:schemeClr val="accent1"/>
          </a:solidFill>
          <a:ln w="12700" cap="flat" cmpd="sng" algn="ctr">
            <a:solidFill>
              <a:srgbClr val="FF0000"/>
            </a:solidFill>
            <a:prstDash val="solid"/>
            <a:round/>
            <a:headEnd type="triangle" w="med" len="med"/>
            <a:tailEnd type="none"/>
          </a:ln>
          <a:effectLst/>
        </p:spPr>
      </p:cxnSp>
      <p:cxnSp>
        <p:nvCxnSpPr>
          <p:cNvPr id="14" name="Straight Arrow Connector 13"/>
          <p:cNvCxnSpPr/>
          <p:nvPr/>
        </p:nvCxnSpPr>
        <p:spPr bwMode="auto">
          <a:xfrm flipH="1" flipV="1">
            <a:off x="3962400" y="2667000"/>
            <a:ext cx="3657600" cy="1447800"/>
          </a:xfrm>
          <a:prstGeom prst="straightConnector1">
            <a:avLst/>
          </a:prstGeom>
          <a:solidFill>
            <a:schemeClr val="accent1"/>
          </a:solidFill>
          <a:ln w="12700" cap="flat" cmpd="sng" algn="ctr">
            <a:solidFill>
              <a:srgbClr val="FF0000"/>
            </a:solidFill>
            <a:prstDash val="solid"/>
            <a:round/>
            <a:headEnd type="triangle" w="med" len="med"/>
            <a:tailEnd type="none"/>
          </a:ln>
          <a:effectLst/>
        </p:spPr>
      </p:cxnSp>
      <p:sp>
        <p:nvSpPr>
          <p:cNvPr id="20" name="TextBox 19"/>
          <p:cNvSpPr txBox="1"/>
          <p:nvPr/>
        </p:nvSpPr>
        <p:spPr bwMode="auto">
          <a:xfrm>
            <a:off x="1676400" y="2209800"/>
            <a:ext cx="5638800" cy="313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90000"/>
              </a:lnSpc>
            </a:pPr>
            <a:r>
              <a:rPr lang="en-US" sz="1600" dirty="0" smtClean="0">
                <a:solidFill>
                  <a:srgbClr val="FF0000"/>
                </a:solidFill>
                <a:latin typeface="Calibri" charset="0"/>
              </a:rPr>
              <a:t>New Channel Reports -  Chat, Email, and Multichannel</a:t>
            </a:r>
          </a:p>
        </p:txBody>
      </p:sp>
      <p:sp>
        <p:nvSpPr>
          <p:cNvPr id="12" name="TextBox 11"/>
          <p:cNvSpPr txBox="1"/>
          <p:nvPr/>
        </p:nvSpPr>
        <p:spPr bwMode="auto">
          <a:xfrm>
            <a:off x="533400" y="990600"/>
            <a:ext cx="7821628"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90000"/>
              </a:lnSpc>
            </a:pPr>
            <a:r>
              <a:rPr lang="en-US" sz="1600" b="0" dirty="0" smtClean="0">
                <a:latin typeface="+mn-lt"/>
              </a:rPr>
              <a:t>New Channel (Chat, Email, and Multichannel) reports for increased reporting capabilities. </a:t>
            </a:r>
          </a:p>
          <a:p>
            <a:pPr eaLnBrk="1" hangingPunct="1">
              <a:lnSpc>
                <a:spcPct val="90000"/>
              </a:lnSpc>
            </a:pPr>
            <a:r>
              <a:rPr lang="en-US" sz="1600" b="0" dirty="0" smtClean="0">
                <a:latin typeface="+mn-lt"/>
              </a:rPr>
              <a:t>Multichannel reports include statistics for all channels to which the agent is assigned.</a:t>
            </a:r>
          </a:p>
        </p:txBody>
      </p:sp>
    </p:spTree>
    <p:extLst>
      <p:ext uri="{BB962C8B-B14F-4D97-AF65-F5344CB8AC3E}">
        <p14:creationId xmlns="" xmlns:p14="http://schemas.microsoft.com/office/powerpoint/2010/main" val="1333984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Queue Activity - Time: Chat Report</a:t>
            </a:r>
            <a:endParaRPr lang="en-US" sz="2800" b="0" dirty="0"/>
          </a:p>
        </p:txBody>
      </p:sp>
      <p:pic>
        <p:nvPicPr>
          <p:cNvPr id="13314" name="Picture 2" descr="C:\Users\bkrug\Pictures\My Screen Shots\Screen Shot 08-26-14 at 01.04 PM.PNG"/>
          <p:cNvPicPr>
            <a:picLocks noChangeAspect="1" noChangeArrowheads="1"/>
          </p:cNvPicPr>
          <p:nvPr/>
        </p:nvPicPr>
        <p:blipFill>
          <a:blip r:embed="rId3" cstate="print"/>
          <a:srcRect/>
          <a:stretch>
            <a:fillRect/>
          </a:stretch>
        </p:blipFill>
        <p:spPr bwMode="auto">
          <a:xfrm>
            <a:off x="609600" y="2362200"/>
            <a:ext cx="7924800" cy="2474084"/>
          </a:xfrm>
          <a:prstGeom prst="rect">
            <a:avLst/>
          </a:prstGeom>
          <a:noFill/>
        </p:spPr>
      </p:pic>
    </p:spTree>
    <p:extLst>
      <p:ext uri="{BB962C8B-B14F-4D97-AF65-F5344CB8AC3E}">
        <p14:creationId xmlns="" xmlns:p14="http://schemas.microsoft.com/office/powerpoint/2010/main" val="1333984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Queue Statistics - Day: Chat Report</a:t>
            </a:r>
            <a:endParaRPr lang="en-US" sz="2800" b="0" dirty="0"/>
          </a:p>
        </p:txBody>
      </p:sp>
      <p:pic>
        <p:nvPicPr>
          <p:cNvPr id="14338" name="Picture 2" descr="C:\Users\bkrug\Pictures\My Screen Shots\Screen Shot 08-26-14 at 01.07 PM.PNG"/>
          <p:cNvPicPr>
            <a:picLocks noChangeAspect="1" noChangeArrowheads="1"/>
          </p:cNvPicPr>
          <p:nvPr/>
        </p:nvPicPr>
        <p:blipFill>
          <a:blip r:embed="rId3" cstate="print"/>
          <a:srcRect/>
          <a:stretch>
            <a:fillRect/>
          </a:stretch>
        </p:blipFill>
        <p:spPr bwMode="auto">
          <a:xfrm>
            <a:off x="685800" y="1371600"/>
            <a:ext cx="7620000" cy="3624819"/>
          </a:xfrm>
          <a:prstGeom prst="rect">
            <a:avLst/>
          </a:prstGeom>
          <a:noFill/>
        </p:spPr>
      </p:pic>
    </p:spTree>
    <p:extLst>
      <p:ext uri="{BB962C8B-B14F-4D97-AF65-F5344CB8AC3E}">
        <p14:creationId xmlns="" xmlns:p14="http://schemas.microsoft.com/office/powerpoint/2010/main" val="1333984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Agent Activity – Day Report</a:t>
            </a:r>
            <a:endParaRPr lang="en-US" sz="2800" b="0" dirty="0"/>
          </a:p>
        </p:txBody>
      </p:sp>
      <p:pic>
        <p:nvPicPr>
          <p:cNvPr id="15362" name="Picture 2" descr="C:\Users\bkrug\Pictures\My Screen Shots\Screen Shot 08-26-14 at 01.09 PM.PNG"/>
          <p:cNvPicPr>
            <a:picLocks noChangeAspect="1" noChangeArrowheads="1"/>
          </p:cNvPicPr>
          <p:nvPr/>
        </p:nvPicPr>
        <p:blipFill>
          <a:blip r:embed="rId3" cstate="print"/>
          <a:srcRect/>
          <a:stretch>
            <a:fillRect/>
          </a:stretch>
        </p:blipFill>
        <p:spPr bwMode="auto">
          <a:xfrm>
            <a:off x="762000" y="1219200"/>
            <a:ext cx="7249122" cy="4375305"/>
          </a:xfrm>
          <a:prstGeom prst="rect">
            <a:avLst/>
          </a:prstGeom>
          <a:noFill/>
        </p:spPr>
      </p:pic>
    </p:spTree>
    <p:extLst>
      <p:ext uri="{BB962C8B-B14F-4D97-AF65-F5344CB8AC3E}">
        <p14:creationId xmlns="" xmlns:p14="http://schemas.microsoft.com/office/powerpoint/2010/main" val="1333984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Agenda</a:t>
            </a:r>
            <a:endParaRPr lang="en-US" dirty="0"/>
          </a:p>
        </p:txBody>
      </p:sp>
      <p:sp>
        <p:nvSpPr>
          <p:cNvPr id="3" name="Content Placeholder 2"/>
          <p:cNvSpPr>
            <a:spLocks noGrp="1"/>
          </p:cNvSpPr>
          <p:nvPr>
            <p:ph idx="1"/>
          </p:nvPr>
        </p:nvSpPr>
        <p:spPr>
          <a:xfrm>
            <a:off x="360363" y="1317626"/>
            <a:ext cx="4668837" cy="4778375"/>
          </a:xfrm>
        </p:spPr>
        <p:txBody>
          <a:bodyPr/>
          <a:lstStyle/>
          <a:p>
            <a:pPr marL="396875" lvl="1" indent="-342900">
              <a:buFont typeface="Wingdings" panose="05000000000000000000" pitchFamily="2" charset="2"/>
              <a:buChar char="Ø"/>
              <a:tabLst>
                <a:tab pos="457200" algn="l"/>
              </a:tabLst>
            </a:pPr>
            <a:r>
              <a:rPr lang="en-US" sz="1800" dirty="0" smtClean="0"/>
              <a:t>VCC Chat Channel Overview                            </a:t>
            </a:r>
          </a:p>
          <a:p>
            <a:pPr marL="396875" lvl="1" indent="-342900">
              <a:buFont typeface="Wingdings" panose="05000000000000000000" pitchFamily="2" charset="2"/>
              <a:buChar char="Ø"/>
              <a:tabLst>
                <a:tab pos="457200" algn="l"/>
              </a:tabLst>
            </a:pPr>
            <a:r>
              <a:rPr lang="en-US" sz="1800" dirty="0" smtClean="0"/>
              <a:t>VCC Dashboard Chat Features Overview</a:t>
            </a:r>
          </a:p>
          <a:p>
            <a:pPr marL="396875" lvl="1" indent="-342900">
              <a:buFont typeface="Wingdings" panose="05000000000000000000" pitchFamily="2" charset="2"/>
              <a:buChar char="Ø"/>
              <a:tabLst>
                <a:tab pos="457200" algn="l"/>
              </a:tabLst>
            </a:pPr>
            <a:r>
              <a:rPr lang="en-US" sz="1800" dirty="0" smtClean="0"/>
              <a:t>VCC Agent Desktop Chat Features Overview</a:t>
            </a:r>
          </a:p>
          <a:p>
            <a:pPr marL="570611" lvl="2" indent="-342900">
              <a:buFont typeface="Wingdings" panose="05000000000000000000" pitchFamily="2" charset="2"/>
              <a:buChar char="Ø"/>
              <a:tabLst>
                <a:tab pos="457200" algn="l"/>
              </a:tabLst>
            </a:pPr>
            <a:r>
              <a:rPr lang="en-US" sz="1400" dirty="0" smtClean="0"/>
              <a:t>Managing the Channel Status</a:t>
            </a:r>
          </a:p>
          <a:p>
            <a:pPr marL="570611" lvl="2" indent="-342900">
              <a:buFont typeface="Wingdings" panose="05000000000000000000" pitchFamily="2" charset="2"/>
              <a:buChar char="Ø"/>
              <a:tabLst>
                <a:tab pos="457200" algn="l"/>
              </a:tabLst>
            </a:pPr>
            <a:r>
              <a:rPr lang="en-US" sz="1400" dirty="0" smtClean="0"/>
              <a:t>Agent Status Monitoring for all Channels</a:t>
            </a:r>
          </a:p>
          <a:p>
            <a:pPr marL="570611" lvl="2" indent="-342900">
              <a:buFont typeface="Wingdings" panose="05000000000000000000" pitchFamily="2" charset="2"/>
              <a:buChar char="Ø"/>
              <a:tabLst>
                <a:tab pos="457200" algn="l"/>
              </a:tabLst>
            </a:pPr>
            <a:r>
              <a:rPr lang="en-US" sz="1400" dirty="0" smtClean="0"/>
              <a:t>Channel Selection</a:t>
            </a:r>
          </a:p>
          <a:p>
            <a:pPr marL="570611" lvl="2" indent="-342900">
              <a:buFont typeface="Wingdings" panose="05000000000000000000" pitchFamily="2" charset="2"/>
              <a:buChar char="Ø"/>
              <a:tabLst>
                <a:tab pos="457200" algn="l"/>
              </a:tabLst>
            </a:pPr>
            <a:r>
              <a:rPr lang="en-US" sz="1400" dirty="0" smtClean="0"/>
              <a:t>Toast Data for Chat</a:t>
            </a:r>
          </a:p>
          <a:p>
            <a:pPr marL="570611" lvl="2" indent="-342900">
              <a:buFont typeface="Wingdings" panose="05000000000000000000" pitchFamily="2" charset="2"/>
              <a:buChar char="Ø"/>
              <a:tabLst>
                <a:tab pos="457200" algn="l"/>
              </a:tabLst>
            </a:pPr>
            <a:r>
              <a:rPr lang="en-US" sz="1400" dirty="0" smtClean="0"/>
              <a:t>Chat Interaction View</a:t>
            </a:r>
          </a:p>
          <a:p>
            <a:pPr marL="570611" lvl="2" indent="-342900">
              <a:buFont typeface="Wingdings" panose="05000000000000000000" pitchFamily="2" charset="2"/>
              <a:buChar char="Ø"/>
              <a:tabLst>
                <a:tab pos="457200" algn="l"/>
              </a:tabLst>
            </a:pPr>
            <a:r>
              <a:rPr lang="en-US" sz="1400" dirty="0" smtClean="0"/>
              <a:t>Agent Chat Preview and Status</a:t>
            </a:r>
          </a:p>
          <a:p>
            <a:pPr marL="570611" lvl="2" indent="-342900">
              <a:buFont typeface="Wingdings" panose="05000000000000000000" pitchFamily="2" charset="2"/>
              <a:buChar char="Ø"/>
              <a:tabLst>
                <a:tab pos="457200" algn="l"/>
              </a:tabLst>
            </a:pPr>
            <a:r>
              <a:rPr lang="en-US" sz="1400" dirty="0" smtClean="0"/>
              <a:t>Contact History View</a:t>
            </a:r>
          </a:p>
          <a:p>
            <a:pPr marL="570611" lvl="2" indent="-342900">
              <a:buFont typeface="Wingdings" panose="05000000000000000000" pitchFamily="2" charset="2"/>
              <a:buChar char="Ø"/>
              <a:tabLst>
                <a:tab pos="457200" algn="l"/>
              </a:tabLst>
            </a:pPr>
            <a:r>
              <a:rPr lang="en-US" sz="1400" dirty="0" smtClean="0"/>
              <a:t>Contact History Notes, Details, and Case Data</a:t>
            </a:r>
          </a:p>
          <a:p>
            <a:pPr marL="570611" lvl="2" indent="-342900">
              <a:buFont typeface="Wingdings" panose="05000000000000000000" pitchFamily="2" charset="2"/>
              <a:buChar char="Ø"/>
              <a:tabLst>
                <a:tab pos="457200" algn="l"/>
              </a:tabLst>
            </a:pPr>
            <a:r>
              <a:rPr lang="en-US" sz="1400" dirty="0" smtClean="0"/>
              <a:t>Chat Control – Voice Consultation and Chat Transfers </a:t>
            </a:r>
          </a:p>
          <a:p>
            <a:pPr marL="570611" lvl="2" indent="-342900">
              <a:buFont typeface="Wingdings" panose="05000000000000000000" pitchFamily="2" charset="2"/>
              <a:buChar char="Ø"/>
              <a:tabLst>
                <a:tab pos="457200" algn="l"/>
              </a:tabLst>
            </a:pPr>
            <a:r>
              <a:rPr lang="en-US" sz="1400" dirty="0" smtClean="0"/>
              <a:t>Chat Transfer History, Note, and Dispositions</a:t>
            </a:r>
          </a:p>
          <a:p>
            <a:pPr marL="396875" lvl="1" indent="-342900">
              <a:buFont typeface="Wingdings" panose="05000000000000000000" pitchFamily="2" charset="2"/>
              <a:buChar char="Ø"/>
              <a:tabLst>
                <a:tab pos="457200" algn="l"/>
              </a:tabLst>
            </a:pPr>
            <a:endParaRPr lang="en-US" sz="1400" dirty="0" smtClean="0"/>
          </a:p>
          <a:p>
            <a:pPr marL="570611" lvl="2" indent="-342900">
              <a:buFont typeface="Wingdings" panose="05000000000000000000" pitchFamily="2" charset="2"/>
              <a:buChar char="Ø"/>
              <a:tabLst>
                <a:tab pos="457200" algn="l"/>
              </a:tabLst>
            </a:pPr>
            <a:endParaRPr lang="en-US" sz="1400" dirty="0" smtClean="0"/>
          </a:p>
          <a:p>
            <a:pPr marL="396875" lvl="1" indent="-342900">
              <a:buFont typeface="Wingdings" panose="05000000000000000000" pitchFamily="2" charset="2"/>
              <a:buChar char="Ø"/>
              <a:tabLst>
                <a:tab pos="457200" algn="l"/>
              </a:tabLst>
            </a:pPr>
            <a:endParaRPr lang="en-US" sz="1800" dirty="0" smtClean="0"/>
          </a:p>
          <a:p>
            <a:pPr marL="396875" lvl="1" indent="-342900">
              <a:buFont typeface="Wingdings" panose="05000000000000000000" pitchFamily="2" charset="2"/>
              <a:buChar char="Ø"/>
              <a:tabLst>
                <a:tab pos="457200" algn="l"/>
              </a:tabLst>
            </a:pPr>
            <a:endParaRPr lang="en-US" sz="1800" dirty="0" smtClean="0"/>
          </a:p>
        </p:txBody>
      </p:sp>
      <p:sp>
        <p:nvSpPr>
          <p:cNvPr id="4" name="TextBox 3"/>
          <p:cNvSpPr txBox="1"/>
          <p:nvPr/>
        </p:nvSpPr>
        <p:spPr bwMode="auto">
          <a:xfrm>
            <a:off x="4876800" y="1219200"/>
            <a:ext cx="4086375" cy="1729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pPr marL="396875" lvl="1" indent="-342900">
              <a:buFont typeface="Wingdings" panose="05000000000000000000" pitchFamily="2" charset="2"/>
              <a:buChar char="Ø"/>
              <a:tabLst>
                <a:tab pos="457200" algn="l"/>
              </a:tabLst>
            </a:pPr>
            <a:r>
              <a:rPr lang="en-US" sz="1800" b="0" dirty="0" smtClean="0">
                <a:latin typeface="+mj-lt"/>
              </a:rPr>
              <a:t>CX Analytics Chat Features Overview</a:t>
            </a:r>
          </a:p>
          <a:p>
            <a:pPr marL="570611" lvl="2" indent="-342900">
              <a:buFont typeface="Wingdings" panose="05000000000000000000" pitchFamily="2" charset="2"/>
              <a:buChar char="Ø"/>
              <a:tabLst>
                <a:tab pos="457200" algn="l"/>
              </a:tabLst>
            </a:pPr>
            <a:r>
              <a:rPr lang="en-US" sz="1400" b="0" dirty="0" smtClean="0">
                <a:latin typeface="+mj-lt"/>
              </a:rPr>
              <a:t>Queue Activity - Time: Chat Report</a:t>
            </a:r>
          </a:p>
          <a:p>
            <a:pPr marL="570611" lvl="2" indent="-342900">
              <a:buFont typeface="Wingdings" panose="05000000000000000000" pitchFamily="2" charset="2"/>
              <a:buChar char="Ø"/>
              <a:tabLst>
                <a:tab pos="457200" algn="l"/>
              </a:tabLst>
            </a:pPr>
            <a:r>
              <a:rPr lang="en-US" sz="1400" b="0" dirty="0" smtClean="0">
                <a:latin typeface="+mj-lt"/>
              </a:rPr>
              <a:t>Queue Statistics - Day: Chat Report</a:t>
            </a:r>
          </a:p>
          <a:p>
            <a:pPr marL="570611" lvl="2" indent="-342900">
              <a:buFont typeface="Wingdings" panose="05000000000000000000" pitchFamily="2" charset="2"/>
              <a:buChar char="Ø"/>
              <a:tabLst>
                <a:tab pos="457200" algn="l"/>
              </a:tabLst>
            </a:pPr>
            <a:r>
              <a:rPr lang="en-US" sz="1400" b="0" dirty="0" smtClean="0">
                <a:latin typeface="+mj-lt"/>
              </a:rPr>
              <a:t>Agent Activity – Day Report</a:t>
            </a:r>
          </a:p>
          <a:p>
            <a:pPr marL="570611" lvl="2" indent="-342900">
              <a:buFont typeface="Wingdings" panose="05000000000000000000" pitchFamily="2" charset="2"/>
              <a:buChar char="Ø"/>
              <a:tabLst>
                <a:tab pos="457200" algn="l"/>
              </a:tabLst>
            </a:pPr>
            <a:r>
              <a:rPr lang="en-US" sz="1400" b="0" dirty="0" smtClean="0">
                <a:latin typeface="+mj-lt"/>
              </a:rPr>
              <a:t>Agent Statistics - Day: Chat Report</a:t>
            </a:r>
          </a:p>
          <a:p>
            <a:pPr marL="0" lvl="1">
              <a:lnSpc>
                <a:spcPct val="90000"/>
              </a:lnSpc>
              <a:buFont typeface="Wingdings" pitchFamily="2" charset="2"/>
              <a:buChar char="Ø"/>
            </a:pPr>
            <a:r>
              <a:rPr lang="en-US" sz="1800" b="0" dirty="0" smtClean="0"/>
              <a:t>   </a:t>
            </a:r>
            <a:r>
              <a:rPr lang="en-US" sz="1800" b="0" dirty="0" smtClean="0">
                <a:latin typeface="+mj-lt"/>
              </a:rPr>
              <a:t>Customer Website Chat Widget</a:t>
            </a:r>
          </a:p>
          <a:p>
            <a:pPr marL="0" lvl="1">
              <a:lnSpc>
                <a:spcPct val="90000"/>
              </a:lnSpc>
              <a:buFont typeface="Wingdings" pitchFamily="2" charset="2"/>
              <a:buChar char="Ø"/>
            </a:pPr>
            <a:r>
              <a:rPr lang="en-US" sz="1800" b="0" dirty="0" smtClean="0"/>
              <a:t>   </a:t>
            </a:r>
            <a:r>
              <a:rPr lang="en-US" sz="1800" b="0" dirty="0" smtClean="0">
                <a:latin typeface="+mj-lt"/>
              </a:rPr>
              <a:t>Premier Edition: VCC Chat Widget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Agent Statistics - Day: Chat Report</a:t>
            </a:r>
            <a:endParaRPr lang="en-US" sz="2800" b="0" dirty="0"/>
          </a:p>
        </p:txBody>
      </p:sp>
      <p:pic>
        <p:nvPicPr>
          <p:cNvPr id="16386" name="Picture 2" descr="C:\Users\bkrug\Pictures\My Screen Shots\Screen Shot 08-26-14 at 01.11 PM.PNG"/>
          <p:cNvPicPr>
            <a:picLocks noChangeAspect="1" noChangeArrowheads="1"/>
          </p:cNvPicPr>
          <p:nvPr/>
        </p:nvPicPr>
        <p:blipFill>
          <a:blip r:embed="rId3" cstate="print"/>
          <a:srcRect/>
          <a:stretch>
            <a:fillRect/>
          </a:stretch>
        </p:blipFill>
        <p:spPr bwMode="auto">
          <a:xfrm>
            <a:off x="547125" y="1223654"/>
            <a:ext cx="8049749" cy="4410691"/>
          </a:xfrm>
          <a:prstGeom prst="rect">
            <a:avLst/>
          </a:prstGeom>
          <a:noFill/>
        </p:spPr>
      </p:pic>
    </p:spTree>
    <p:extLst>
      <p:ext uri="{BB962C8B-B14F-4D97-AF65-F5344CB8AC3E}">
        <p14:creationId xmlns="" xmlns:p14="http://schemas.microsoft.com/office/powerpoint/2010/main" val="1333984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Customer Website Chat Widget</a:t>
            </a:r>
          </a:p>
        </p:txBody>
      </p:sp>
      <p:sp>
        <p:nvSpPr>
          <p:cNvPr id="3" name="Content Placeholder 2"/>
          <p:cNvSpPr>
            <a:spLocks noGrp="1"/>
          </p:cNvSpPr>
          <p:nvPr>
            <p:ph idx="1"/>
          </p:nvPr>
        </p:nvSpPr>
        <p:spPr/>
        <p:txBody>
          <a:bodyPr/>
          <a:lstStyle/>
          <a:p>
            <a:pPr>
              <a:buNone/>
            </a:pPr>
            <a:r>
              <a:rPr lang="en-US" sz="1600" dirty="0" smtClean="0"/>
              <a:t>A Chat </a:t>
            </a:r>
            <a:r>
              <a:rPr lang="en-US" sz="1600" dirty="0"/>
              <a:t>widget </a:t>
            </a:r>
            <a:r>
              <a:rPr lang="en-US" sz="1600" dirty="0" smtClean="0"/>
              <a:t>is </a:t>
            </a:r>
            <a:r>
              <a:rPr lang="en-US" sz="1600" dirty="0"/>
              <a:t>provided to install on the </a:t>
            </a:r>
            <a:r>
              <a:rPr lang="en-US" sz="1600" dirty="0" smtClean="0"/>
              <a:t>client’s website.</a:t>
            </a:r>
            <a:endParaRPr lang="en-US" sz="1600" dirty="0"/>
          </a:p>
          <a:p>
            <a:pPr>
              <a:buNone/>
            </a:pPr>
            <a:r>
              <a:rPr lang="en-US" sz="1600" kern="1200" dirty="0" smtClean="0">
                <a:solidFill>
                  <a:schemeClr val="tx1"/>
                </a:solidFill>
                <a:latin typeface="+mn-lt"/>
                <a:ea typeface="+mn-ea"/>
                <a:cs typeface="+mn-cs"/>
              </a:rPr>
              <a:t>Each chat widget must </a:t>
            </a:r>
            <a:r>
              <a:rPr lang="en-US" sz="1600" kern="1200" dirty="0">
                <a:solidFill>
                  <a:schemeClr val="tx1"/>
                </a:solidFill>
                <a:latin typeface="+mn-lt"/>
                <a:ea typeface="+mn-ea"/>
                <a:cs typeface="+mn-cs"/>
              </a:rPr>
              <a:t>have a skill assigned for </a:t>
            </a:r>
            <a:r>
              <a:rPr lang="en-US" sz="1600" kern="1200" dirty="0" smtClean="0">
                <a:solidFill>
                  <a:schemeClr val="tx1"/>
                </a:solidFill>
                <a:latin typeface="+mn-lt"/>
                <a:ea typeface="+mn-ea"/>
                <a:cs typeface="+mn-cs"/>
              </a:rPr>
              <a:t>routing and can </a:t>
            </a:r>
            <a:r>
              <a:rPr lang="en-US" sz="1600" kern="1200" dirty="0">
                <a:solidFill>
                  <a:schemeClr val="tx1"/>
                </a:solidFill>
                <a:latin typeface="+mn-lt"/>
                <a:ea typeface="+mn-ea"/>
                <a:cs typeface="+mn-cs"/>
              </a:rPr>
              <a:t>be modified </a:t>
            </a:r>
            <a:r>
              <a:rPr lang="en-US" sz="1600" kern="1200" dirty="0" smtClean="0">
                <a:solidFill>
                  <a:schemeClr val="tx1"/>
                </a:solidFill>
                <a:latin typeface="+mn-lt"/>
                <a:ea typeface="+mn-ea"/>
                <a:cs typeface="+mn-cs"/>
              </a:rPr>
              <a:t>by the client for a specific </a:t>
            </a:r>
            <a:r>
              <a:rPr lang="en-US" sz="1600" i="1" kern="1200" dirty="0" smtClean="0">
                <a:solidFill>
                  <a:schemeClr val="tx1"/>
                </a:solidFill>
                <a:latin typeface="+mn-lt"/>
                <a:ea typeface="+mn-ea"/>
                <a:cs typeface="+mn-cs"/>
              </a:rPr>
              <a:t>look and feel.</a:t>
            </a:r>
            <a:endParaRPr lang="en-US" sz="1600" i="1" kern="1200" dirty="0">
              <a:solidFill>
                <a:schemeClr val="tx1"/>
              </a:solidFill>
              <a:latin typeface="+mn-lt"/>
              <a:ea typeface="+mn-ea"/>
              <a:cs typeface="+mn-cs"/>
            </a:endParaRPr>
          </a:p>
          <a:p>
            <a:pPr>
              <a:buNone/>
            </a:pPr>
            <a:r>
              <a:rPr lang="en-US" sz="1600" kern="1200" dirty="0" smtClean="0">
                <a:solidFill>
                  <a:schemeClr val="tx1"/>
                </a:solidFill>
                <a:latin typeface="+mn-lt"/>
                <a:ea typeface="+mn-ea"/>
                <a:cs typeface="+mn-cs"/>
              </a:rPr>
              <a:t>The client </a:t>
            </a:r>
            <a:r>
              <a:rPr lang="en-US" sz="1600" kern="1200" dirty="0">
                <a:solidFill>
                  <a:schemeClr val="tx1"/>
                </a:solidFill>
                <a:latin typeface="+mn-lt"/>
                <a:ea typeface="+mn-ea"/>
                <a:cs typeface="+mn-cs"/>
              </a:rPr>
              <a:t>can see when </a:t>
            </a:r>
            <a:r>
              <a:rPr lang="en-US" sz="1600" kern="1200" dirty="0" smtClean="0">
                <a:solidFill>
                  <a:schemeClr val="tx1"/>
                </a:solidFill>
                <a:latin typeface="+mn-lt"/>
                <a:ea typeface="+mn-ea"/>
                <a:cs typeface="+mn-cs"/>
              </a:rPr>
              <a:t>an agent </a:t>
            </a:r>
            <a:r>
              <a:rPr lang="en-US" sz="1600" kern="1200" dirty="0">
                <a:solidFill>
                  <a:schemeClr val="tx1"/>
                </a:solidFill>
                <a:latin typeface="+mn-lt"/>
                <a:ea typeface="+mn-ea"/>
                <a:cs typeface="+mn-cs"/>
              </a:rPr>
              <a:t>is </a:t>
            </a:r>
            <a:r>
              <a:rPr lang="en-US" sz="1600" kern="1200" dirty="0" smtClean="0">
                <a:solidFill>
                  <a:schemeClr val="tx1"/>
                </a:solidFill>
                <a:latin typeface="+mn-lt"/>
                <a:ea typeface="+mn-ea"/>
                <a:cs typeface="+mn-cs"/>
              </a:rPr>
              <a:t>typing and can </a:t>
            </a:r>
            <a:r>
              <a:rPr lang="en-US" sz="1600" kern="1200" dirty="0">
                <a:solidFill>
                  <a:schemeClr val="tx1"/>
                </a:solidFill>
                <a:latin typeface="+mn-lt"/>
                <a:ea typeface="+mn-ea"/>
                <a:cs typeface="+mn-cs"/>
              </a:rPr>
              <a:t>initiate and end </a:t>
            </a:r>
            <a:r>
              <a:rPr lang="en-US" sz="1600" kern="1200" dirty="0" smtClean="0">
                <a:solidFill>
                  <a:schemeClr val="tx1"/>
                </a:solidFill>
                <a:latin typeface="+mn-lt"/>
                <a:ea typeface="+mn-ea"/>
                <a:cs typeface="+mn-cs"/>
              </a:rPr>
              <a:t>a chat interaction.</a:t>
            </a:r>
            <a:endParaRPr lang="en-US" sz="1600" kern="1200" dirty="0">
              <a:solidFill>
                <a:schemeClr val="tx1"/>
              </a:solidFill>
              <a:latin typeface="+mn-lt"/>
              <a:ea typeface="+mn-ea"/>
              <a:cs typeface="+mn-cs"/>
            </a:endParaRPr>
          </a:p>
          <a:p>
            <a:pPr>
              <a:buNone/>
            </a:pPr>
            <a:r>
              <a:rPr lang="en-US" sz="1600" kern="1200" dirty="0" smtClean="0">
                <a:solidFill>
                  <a:schemeClr val="tx1"/>
                </a:solidFill>
                <a:latin typeface="+mn-lt"/>
                <a:ea typeface="+mn-ea"/>
                <a:cs typeface="+mn-cs"/>
              </a:rPr>
              <a:t>The </a:t>
            </a:r>
            <a:r>
              <a:rPr lang="en-US" sz="1600" dirty="0" smtClean="0">
                <a:latin typeface="+mn-lt"/>
              </a:rPr>
              <a:t>client </a:t>
            </a:r>
            <a:r>
              <a:rPr lang="en-US" sz="1600" dirty="0">
                <a:latin typeface="+mn-lt"/>
              </a:rPr>
              <a:t>is notified </a:t>
            </a:r>
            <a:r>
              <a:rPr lang="en-US" sz="1600" dirty="0" smtClean="0">
                <a:latin typeface="+mn-lt"/>
              </a:rPr>
              <a:t>of </a:t>
            </a:r>
            <a:r>
              <a:rPr lang="en-US" sz="1600" smtClean="0">
                <a:latin typeface="+mn-lt"/>
              </a:rPr>
              <a:t>agent availability </a:t>
            </a:r>
            <a:r>
              <a:rPr lang="en-US" sz="1600" dirty="0" smtClean="0">
                <a:latin typeface="+mn-lt"/>
              </a:rPr>
              <a:t>with the following messages:</a:t>
            </a:r>
            <a:endParaRPr lang="en-US" sz="1600" dirty="0">
              <a:latin typeface="+mn-lt"/>
            </a:endParaRPr>
          </a:p>
          <a:p>
            <a:pPr lvl="2">
              <a:buFont typeface="Courier New" pitchFamily="49" charset="0"/>
              <a:buChar char="o"/>
            </a:pPr>
            <a:r>
              <a:rPr lang="en-US" sz="1600" dirty="0" smtClean="0"/>
              <a:t>  an agent will be with you shortly</a:t>
            </a:r>
          </a:p>
          <a:p>
            <a:pPr lvl="2">
              <a:buFont typeface="Courier New" pitchFamily="49" charset="0"/>
              <a:buChar char="o"/>
            </a:pPr>
            <a:r>
              <a:rPr lang="en-US" sz="1600" dirty="0" smtClean="0"/>
              <a:t>  an agent is available and connecting</a:t>
            </a:r>
          </a:p>
          <a:p>
            <a:pPr lvl="2">
              <a:buFont typeface="Courier New" pitchFamily="49" charset="0"/>
              <a:buChar char="o"/>
            </a:pPr>
            <a:r>
              <a:rPr lang="en-US" sz="1600" dirty="0" smtClean="0"/>
              <a:t>  an agent is connected</a:t>
            </a:r>
          </a:p>
          <a:p>
            <a:pPr lvl="2">
              <a:buFont typeface="Courier New" pitchFamily="49" charset="0"/>
              <a:buChar char="o"/>
            </a:pPr>
            <a:endParaRPr lang="en-US" sz="1600" dirty="0"/>
          </a:p>
        </p:txBody>
      </p:sp>
    </p:spTree>
    <p:extLst>
      <p:ext uri="{BB962C8B-B14F-4D97-AF65-F5344CB8AC3E}">
        <p14:creationId xmlns="" xmlns:p14="http://schemas.microsoft.com/office/powerpoint/2010/main" val="34191862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Premier Edition: VCC Chat Widget</a:t>
            </a:r>
            <a:endParaRPr lang="en-US" dirty="0"/>
          </a:p>
        </p:txBody>
      </p:sp>
      <p:sp>
        <p:nvSpPr>
          <p:cNvPr id="5" name="Content Placeholder 4"/>
          <p:cNvSpPr>
            <a:spLocks noGrp="1"/>
          </p:cNvSpPr>
          <p:nvPr>
            <p:ph idx="1"/>
          </p:nvPr>
        </p:nvSpPr>
        <p:spPr>
          <a:xfrm>
            <a:off x="360363" y="1317627"/>
            <a:ext cx="8402637" cy="1044574"/>
          </a:xfrm>
        </p:spPr>
        <p:txBody>
          <a:bodyPr/>
          <a:lstStyle/>
          <a:p>
            <a:pPr algn="ctr">
              <a:spcBef>
                <a:spcPts val="600"/>
              </a:spcBef>
              <a:spcAft>
                <a:spcPts val="600"/>
              </a:spcAft>
            </a:pPr>
            <a:r>
              <a:rPr lang="en-US" sz="1600" dirty="0" smtClean="0">
                <a:latin typeface="+mn-lt"/>
              </a:rPr>
              <a:t>Allows clients to customize their own Chat widget by copying the embedded API script.</a:t>
            </a:r>
          </a:p>
          <a:p>
            <a:pPr>
              <a:spcBef>
                <a:spcPts val="600"/>
              </a:spcBef>
              <a:spcAft>
                <a:spcPts val="600"/>
              </a:spcAft>
            </a:pPr>
            <a:endParaRPr lang="en-US" dirty="0"/>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5800" y="2590800"/>
            <a:ext cx="8229600" cy="328753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425822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Thank You!</a:t>
            </a:r>
            <a:endParaRPr lang="en-US" dirty="0"/>
          </a:p>
        </p:txBody>
      </p:sp>
    </p:spTree>
    <p:extLst>
      <p:ext uri="{BB962C8B-B14F-4D97-AF65-F5344CB8AC3E}">
        <p14:creationId xmlns="" xmlns:p14="http://schemas.microsoft.com/office/powerpoint/2010/main" val="30930551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VCC Chat Channel Overview </a:t>
            </a:r>
            <a:endParaRPr lang="en-US" dirty="0"/>
          </a:p>
        </p:txBody>
      </p:sp>
      <p:sp>
        <p:nvSpPr>
          <p:cNvPr id="3" name="Content Placeholder 2"/>
          <p:cNvSpPr>
            <a:spLocks noGrp="1"/>
          </p:cNvSpPr>
          <p:nvPr>
            <p:ph idx="1"/>
          </p:nvPr>
        </p:nvSpPr>
        <p:spPr>
          <a:xfrm>
            <a:off x="360363" y="1066800"/>
            <a:ext cx="8443912" cy="5029201"/>
          </a:xfrm>
        </p:spPr>
        <p:txBody>
          <a:bodyPr/>
          <a:lstStyle/>
          <a:p>
            <a:pPr>
              <a:spcBef>
                <a:spcPts val="600"/>
              </a:spcBef>
              <a:spcAft>
                <a:spcPts val="600"/>
              </a:spcAft>
              <a:buNone/>
            </a:pPr>
            <a:r>
              <a:rPr lang="en-US" sz="2000" dirty="0" smtClean="0"/>
              <a:t>VCC now supports chat interactions from your customers. </a:t>
            </a:r>
            <a:r>
              <a:rPr lang="en-US" sz="2000" dirty="0" err="1" smtClean="0"/>
              <a:t>Genesys</a:t>
            </a:r>
            <a:r>
              <a:rPr lang="en-US" sz="2000" dirty="0" smtClean="0"/>
              <a:t> Chat Server connects to your corporate website and the provided client widget sends and receives chats between your agents and your customer contacts. Chat interactions are handled similar to voice calls by using the same VCC Agent Desktop with which your agents are familiar.</a:t>
            </a:r>
          </a:p>
          <a:p>
            <a:pPr>
              <a:spcBef>
                <a:spcPts val="600"/>
              </a:spcBef>
              <a:spcAft>
                <a:spcPts val="600"/>
              </a:spcAft>
              <a:buNone/>
            </a:pPr>
            <a:r>
              <a:rPr lang="en-US" sz="2000" dirty="0" smtClean="0"/>
              <a:t>VCC chat functionality allows website </a:t>
            </a:r>
            <a:r>
              <a:rPr lang="en-US" sz="2000" dirty="0"/>
              <a:t>visitors to chat with VCC </a:t>
            </a:r>
            <a:r>
              <a:rPr lang="en-US" sz="2000" dirty="0" smtClean="0"/>
              <a:t>agents, which:</a:t>
            </a:r>
          </a:p>
          <a:p>
            <a:pPr lvl="1">
              <a:spcAft>
                <a:spcPts val="600"/>
              </a:spcAft>
            </a:pPr>
            <a:r>
              <a:rPr lang="en-US" sz="2000" dirty="0" smtClean="0"/>
              <a:t>Improves customer service (agents can handle three times more chat interactions than voice interactions)</a:t>
            </a:r>
          </a:p>
          <a:p>
            <a:pPr lvl="1">
              <a:spcAft>
                <a:spcPts val="600"/>
              </a:spcAft>
            </a:pPr>
            <a:r>
              <a:rPr lang="en-US" sz="2000" dirty="0" smtClean="0"/>
              <a:t>Enables live interaction and updates for instant customer satisfaction</a:t>
            </a:r>
          </a:p>
          <a:p>
            <a:pPr marL="18288" lvl="1" indent="0">
              <a:spcAft>
                <a:spcPts val="600"/>
              </a:spcAft>
              <a:buNone/>
            </a:pPr>
            <a:endParaRPr lang="en-US" sz="1600" dirty="0" smtClean="0"/>
          </a:p>
        </p:txBody>
      </p:sp>
    </p:spTree>
    <p:extLst>
      <p:ext uri="{BB962C8B-B14F-4D97-AF65-F5344CB8AC3E}">
        <p14:creationId xmlns="" xmlns:p14="http://schemas.microsoft.com/office/powerpoint/2010/main" val="1217137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14400" y="3200400"/>
            <a:ext cx="6705600" cy="29714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ctr"/>
            <a:r>
              <a:rPr lang="en-US" dirty="0"/>
              <a:t>VCC Dashboard </a:t>
            </a:r>
            <a:r>
              <a:rPr lang="en-US" dirty="0" smtClean="0"/>
              <a:t>Chat Features Overview</a:t>
            </a:r>
            <a:endParaRPr lang="en-US" dirty="0"/>
          </a:p>
        </p:txBody>
      </p:sp>
      <p:sp>
        <p:nvSpPr>
          <p:cNvPr id="3" name="Content Placeholder 2"/>
          <p:cNvSpPr>
            <a:spLocks noGrp="1"/>
          </p:cNvSpPr>
          <p:nvPr>
            <p:ph idx="1"/>
          </p:nvPr>
        </p:nvSpPr>
        <p:spPr>
          <a:xfrm>
            <a:off x="304800" y="1066800"/>
            <a:ext cx="8443912" cy="2035173"/>
          </a:xfrm>
        </p:spPr>
        <p:txBody>
          <a:bodyPr/>
          <a:lstStyle/>
          <a:p>
            <a:pPr lvl="1">
              <a:buNone/>
            </a:pPr>
            <a:r>
              <a:rPr lang="en-US" sz="1600" dirty="0" smtClean="0"/>
              <a:t>Real-time reporting for chat interactions using the </a:t>
            </a:r>
            <a:r>
              <a:rPr lang="en-US" sz="1600" b="1" dirty="0" smtClean="0"/>
              <a:t>Chat</a:t>
            </a:r>
            <a:r>
              <a:rPr lang="en-US" sz="1600" dirty="0" smtClean="0"/>
              <a:t> widget is available in the </a:t>
            </a:r>
            <a:r>
              <a:rPr lang="en-US" sz="1600" b="1" dirty="0" smtClean="0"/>
              <a:t>Reports</a:t>
            </a:r>
            <a:r>
              <a:rPr lang="en-US" sz="1600" dirty="0" smtClean="0"/>
              <a:t> view. </a:t>
            </a:r>
          </a:p>
          <a:p>
            <a:pPr lvl="1">
              <a:buNone/>
            </a:pPr>
            <a:r>
              <a:rPr lang="en-US" sz="1600" dirty="0" smtClean="0"/>
              <a:t>The </a:t>
            </a:r>
            <a:r>
              <a:rPr lang="en-US" sz="1600" b="1" dirty="0" smtClean="0"/>
              <a:t>Chat</a:t>
            </a:r>
            <a:r>
              <a:rPr lang="en-US" sz="1600" dirty="0" smtClean="0"/>
              <a:t> widget displays the following reporting statistics at the contact center level:</a:t>
            </a:r>
          </a:p>
          <a:p>
            <a:pPr lvl="1"/>
            <a:r>
              <a:rPr lang="en-US" sz="1600" dirty="0" smtClean="0"/>
              <a:t>The number of chat interactions waiting</a:t>
            </a:r>
          </a:p>
          <a:p>
            <a:pPr lvl="1"/>
            <a:r>
              <a:rPr lang="en-US" sz="1600" dirty="0" smtClean="0"/>
              <a:t>The current maximum wait-time for chat interactions</a:t>
            </a:r>
          </a:p>
          <a:p>
            <a:pPr lvl="1"/>
            <a:r>
              <a:rPr lang="en-US" sz="1600" dirty="0" smtClean="0"/>
              <a:t>The average wait-time for chat interactions</a:t>
            </a:r>
          </a:p>
          <a:p>
            <a:pPr lvl="1"/>
            <a:r>
              <a:rPr lang="en-US" sz="1600" dirty="0" smtClean="0"/>
              <a:t>The number of agents currently handling chats</a:t>
            </a:r>
            <a:endParaRPr lang="en-US" sz="1600" dirty="0"/>
          </a:p>
          <a:p>
            <a:pPr lvl="1">
              <a:buNone/>
            </a:pPr>
            <a:r>
              <a:rPr lang="en-US" sz="1600" dirty="0"/>
              <a:t> </a:t>
            </a:r>
            <a:r>
              <a:rPr lang="en-US" sz="1600" dirty="0" smtClean="0"/>
              <a:t>Chat routing controls which agents receive chat interactions based on the chat skill request.</a:t>
            </a:r>
            <a:endParaRPr lang="en-US" sz="1600" dirty="0"/>
          </a:p>
          <a:p>
            <a:endParaRPr lang="en-US" dirty="0"/>
          </a:p>
          <a:p>
            <a:endParaRPr lang="en-US" dirty="0"/>
          </a:p>
        </p:txBody>
      </p:sp>
    </p:spTree>
    <p:extLst>
      <p:ext uri="{BB962C8B-B14F-4D97-AF65-F5344CB8AC3E}">
        <p14:creationId xmlns="" xmlns:p14="http://schemas.microsoft.com/office/powerpoint/2010/main" val="20651614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VCC </a:t>
            </a:r>
            <a:r>
              <a:rPr lang="en-US" dirty="0" smtClean="0"/>
              <a:t>Agent Desktop Chat Features Overview</a:t>
            </a:r>
            <a:endParaRPr lang="en-US" dirty="0"/>
          </a:p>
        </p:txBody>
      </p:sp>
      <p:sp>
        <p:nvSpPr>
          <p:cNvPr id="3" name="Content Placeholder 2"/>
          <p:cNvSpPr>
            <a:spLocks noGrp="1"/>
          </p:cNvSpPr>
          <p:nvPr>
            <p:ph idx="1"/>
          </p:nvPr>
        </p:nvSpPr>
        <p:spPr>
          <a:xfrm>
            <a:off x="304800" y="1066800"/>
            <a:ext cx="8443912" cy="3657600"/>
          </a:xfrm>
        </p:spPr>
        <p:txBody>
          <a:bodyPr/>
          <a:lstStyle/>
          <a:p>
            <a:pPr>
              <a:buNone/>
            </a:pPr>
            <a:r>
              <a:rPr lang="en-US" sz="2000" dirty="0" smtClean="0"/>
              <a:t>Depending on the types of media channels assigned, an agent can handle one or more interactions using the different channel types (Voice, Chat, or Email). </a:t>
            </a:r>
          </a:p>
          <a:p>
            <a:pPr>
              <a:buNone/>
            </a:pPr>
            <a:r>
              <a:rPr lang="en-US" sz="2000" dirty="0" smtClean="0"/>
              <a:t>The concurrent interaction setting for the Chat channel is three chat interactions per agent (if an agent is not handling any chat interactions then the agent is available for voice interactions). When handling chat interactions, the agent:</a:t>
            </a:r>
          </a:p>
          <a:p>
            <a:pPr lvl="1"/>
            <a:r>
              <a:rPr lang="en-US" sz="2000" dirty="0" smtClean="0"/>
              <a:t>Is notified when a client is typing a message (the client is notified, as well)</a:t>
            </a:r>
          </a:p>
          <a:p>
            <a:pPr lvl="1"/>
            <a:r>
              <a:rPr lang="en-US" sz="2000" dirty="0" smtClean="0"/>
              <a:t>Can control their individual channel (Voice, Chat, Email) status</a:t>
            </a:r>
          </a:p>
          <a:p>
            <a:pPr lvl="1"/>
            <a:r>
              <a:rPr lang="en-US" sz="2000" dirty="0" smtClean="0"/>
              <a:t>Can accept or reject incoming chat interactions</a:t>
            </a:r>
          </a:p>
          <a:p>
            <a:pPr lvl="1"/>
            <a:r>
              <a:rPr lang="en-US" sz="2000" dirty="0" smtClean="0"/>
              <a:t>Can make a consultation call on the Voice channel during chats</a:t>
            </a:r>
          </a:p>
          <a:p>
            <a:pPr lvl="1"/>
            <a:r>
              <a:rPr lang="en-US" sz="2000" dirty="0" smtClean="0"/>
              <a:t>Can transfer chat interactions to other agents</a:t>
            </a:r>
          </a:p>
          <a:p>
            <a:pPr lvl="1"/>
            <a:endParaRPr lang="en-US" sz="1600" dirty="0" smtClean="0"/>
          </a:p>
          <a:p>
            <a:pPr lvl="1">
              <a:buNone/>
            </a:pPr>
            <a:r>
              <a:rPr lang="en-US" sz="1600" dirty="0" smtClean="0"/>
              <a:t> </a:t>
            </a:r>
          </a:p>
          <a:p>
            <a:endParaRPr lang="en-US" dirty="0"/>
          </a:p>
          <a:p>
            <a:endParaRPr lang="en-US" dirty="0"/>
          </a:p>
        </p:txBody>
      </p:sp>
    </p:spTree>
    <p:extLst>
      <p:ext uri="{BB962C8B-B14F-4D97-AF65-F5344CB8AC3E}">
        <p14:creationId xmlns="" xmlns:p14="http://schemas.microsoft.com/office/powerpoint/2010/main" val="20651614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Managing Channel Status</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838200" y="2209800"/>
            <a:ext cx="7983335" cy="3962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bwMode="auto">
          <a:xfrm>
            <a:off x="3657600" y="4114801"/>
            <a:ext cx="5029200"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lnSpc>
                <a:spcPct val="90000"/>
              </a:lnSpc>
            </a:pPr>
            <a:endParaRPr lang="en-US" sz="1600" dirty="0" smtClean="0">
              <a:solidFill>
                <a:schemeClr val="accent1">
                  <a:lumMod val="60000"/>
                  <a:lumOff val="40000"/>
                </a:schemeClr>
              </a:solidFill>
            </a:endParaRPr>
          </a:p>
          <a:p>
            <a:pPr eaLnBrk="1" hangingPunct="1">
              <a:lnSpc>
                <a:spcPct val="90000"/>
              </a:lnSpc>
            </a:pPr>
            <a:endParaRPr lang="en-US" sz="1600" dirty="0" smtClean="0">
              <a:latin typeface="Calibri" charset="0"/>
            </a:endParaRPr>
          </a:p>
        </p:txBody>
      </p:sp>
      <p:sp>
        <p:nvSpPr>
          <p:cNvPr id="5" name="TextBox 4"/>
          <p:cNvSpPr txBox="1"/>
          <p:nvPr/>
        </p:nvSpPr>
        <p:spPr bwMode="auto">
          <a:xfrm>
            <a:off x="304800" y="990600"/>
            <a:ext cx="6896183" cy="9787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pPr>
              <a:lnSpc>
                <a:spcPct val="90000"/>
              </a:lnSpc>
            </a:pPr>
            <a:r>
              <a:rPr lang="en-US" sz="1600" b="0" dirty="0" smtClean="0">
                <a:solidFill>
                  <a:schemeClr val="bg2">
                    <a:lumMod val="10000"/>
                  </a:schemeClr>
                </a:solidFill>
                <a:latin typeface="+mj-lt"/>
                <a:ea typeface="ＭＳ Ｐゴシック" pitchFamily="123" charset="-128"/>
                <a:cs typeface="Tahoma" pitchFamily="34" charset="0"/>
              </a:rPr>
              <a:t>The Voice channel is automatically set to the default Ready status when an agent</a:t>
            </a:r>
          </a:p>
          <a:p>
            <a:pPr>
              <a:lnSpc>
                <a:spcPct val="90000"/>
              </a:lnSpc>
            </a:pPr>
            <a:r>
              <a:rPr lang="en-US" sz="1600" b="0" dirty="0" smtClean="0">
                <a:solidFill>
                  <a:schemeClr val="bg2">
                    <a:lumMod val="10000"/>
                  </a:schemeClr>
                </a:solidFill>
                <a:latin typeface="+mj-lt"/>
                <a:ea typeface="ＭＳ Ｐゴシック" pitchFamily="123" charset="-128"/>
                <a:cs typeface="Tahoma" pitchFamily="34" charset="0"/>
              </a:rPr>
              <a:t>logs in to the system. Agents can then set their status to:</a:t>
            </a:r>
          </a:p>
          <a:p>
            <a:pPr>
              <a:lnSpc>
                <a:spcPct val="90000"/>
              </a:lnSpc>
              <a:buFont typeface="Arial" pitchFamily="34" charset="0"/>
              <a:buChar char="•"/>
            </a:pPr>
            <a:r>
              <a:rPr lang="en-US" sz="1600" dirty="0" smtClean="0">
                <a:solidFill>
                  <a:schemeClr val="bg2">
                    <a:lumMod val="10000"/>
                  </a:schemeClr>
                </a:solidFill>
                <a:latin typeface="+mj-lt"/>
                <a:ea typeface="ＭＳ Ｐゴシック" pitchFamily="123" charset="-128"/>
                <a:cs typeface="Tahoma" pitchFamily="34" charset="0"/>
              </a:rPr>
              <a:t>Ready</a:t>
            </a:r>
            <a:r>
              <a:rPr lang="en-US" sz="1600" b="0" dirty="0" smtClean="0">
                <a:solidFill>
                  <a:schemeClr val="bg2">
                    <a:lumMod val="10000"/>
                  </a:schemeClr>
                </a:solidFill>
                <a:latin typeface="+mj-lt"/>
                <a:ea typeface="ＭＳ Ｐゴシック" pitchFamily="123" charset="-128"/>
                <a:cs typeface="Tahoma" pitchFamily="34" charset="0"/>
              </a:rPr>
              <a:t> to accept chat interactions</a:t>
            </a:r>
          </a:p>
          <a:p>
            <a:pPr>
              <a:lnSpc>
                <a:spcPct val="90000"/>
              </a:lnSpc>
              <a:buFont typeface="Arial" pitchFamily="34" charset="0"/>
              <a:buChar char="•"/>
            </a:pPr>
            <a:r>
              <a:rPr lang="en-US" sz="1600" dirty="0" smtClean="0">
                <a:solidFill>
                  <a:schemeClr val="bg2">
                    <a:lumMod val="10000"/>
                  </a:schemeClr>
                </a:solidFill>
                <a:latin typeface="+mj-lt"/>
                <a:ea typeface="ＭＳ Ｐゴシック" pitchFamily="123" charset="-128"/>
                <a:cs typeface="Tahoma" pitchFamily="34" charset="0"/>
              </a:rPr>
              <a:t>Not Ready </a:t>
            </a:r>
            <a:r>
              <a:rPr lang="en-US" sz="1600" b="0" dirty="0" smtClean="0">
                <a:solidFill>
                  <a:schemeClr val="bg2">
                    <a:lumMod val="10000"/>
                  </a:schemeClr>
                </a:solidFill>
                <a:latin typeface="+mj-lt"/>
                <a:ea typeface="ＭＳ Ｐゴシック" pitchFamily="123" charset="-128"/>
                <a:cs typeface="Tahoma" pitchFamily="34" charset="0"/>
              </a:rPr>
              <a:t>to accept voice interactions</a:t>
            </a:r>
          </a:p>
        </p:txBody>
      </p:sp>
    </p:spTree>
    <p:extLst>
      <p:ext uri="{BB962C8B-B14F-4D97-AF65-F5344CB8AC3E}">
        <p14:creationId xmlns="" xmlns:p14="http://schemas.microsoft.com/office/powerpoint/2010/main" val="938226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1676401" y="1957006"/>
            <a:ext cx="6096000" cy="41605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ctr"/>
            <a:r>
              <a:rPr lang="en-US" dirty="0" smtClean="0"/>
              <a:t>Agent Status Monitoring for all Channels</a:t>
            </a:r>
            <a:endParaRPr lang="en-US" dirty="0"/>
          </a:p>
        </p:txBody>
      </p:sp>
      <p:sp>
        <p:nvSpPr>
          <p:cNvPr id="8" name="TextBox 7"/>
          <p:cNvSpPr txBox="1"/>
          <p:nvPr/>
        </p:nvSpPr>
        <p:spPr bwMode="auto">
          <a:xfrm>
            <a:off x="1371600" y="990600"/>
            <a:ext cx="670560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90000"/>
              </a:lnSpc>
            </a:pPr>
            <a:r>
              <a:rPr lang="en-US" b="0" dirty="0" smtClean="0">
                <a:solidFill>
                  <a:schemeClr val="bg2">
                    <a:lumMod val="10000"/>
                  </a:schemeClr>
                </a:solidFill>
                <a:latin typeface="+mj-lt"/>
                <a:ea typeface="ＭＳ Ｐゴシック" pitchFamily="123" charset="-128"/>
                <a:cs typeface="Tahoma" pitchFamily="34" charset="0"/>
              </a:rPr>
              <a:t>Agents can view their status summary (login name, channels, and channel status) by placing their mouse pointer over the </a:t>
            </a:r>
            <a:r>
              <a:rPr lang="en-US" dirty="0" smtClean="0">
                <a:solidFill>
                  <a:schemeClr val="bg2">
                    <a:lumMod val="10000"/>
                  </a:schemeClr>
                </a:solidFill>
                <a:latin typeface="+mj-lt"/>
                <a:ea typeface="ＭＳ Ｐゴシック" pitchFamily="123" charset="-128"/>
                <a:cs typeface="Tahoma" pitchFamily="34" charset="0"/>
              </a:rPr>
              <a:t>Agent Status </a:t>
            </a:r>
            <a:r>
              <a:rPr lang="en-US" b="0" dirty="0" smtClean="0">
                <a:solidFill>
                  <a:schemeClr val="bg2">
                    <a:lumMod val="10000"/>
                  </a:schemeClr>
                </a:solidFill>
                <a:latin typeface="+mj-lt"/>
                <a:ea typeface="ＭＳ Ｐゴシック" pitchFamily="123" charset="-128"/>
                <a:cs typeface="Tahoma" pitchFamily="34" charset="0"/>
              </a:rPr>
              <a:t>icon.</a:t>
            </a:r>
          </a:p>
        </p:txBody>
      </p:sp>
    </p:spTree>
    <p:extLst>
      <p:ext uri="{BB962C8B-B14F-4D97-AF65-F5344CB8AC3E}">
        <p14:creationId xmlns="" xmlns:p14="http://schemas.microsoft.com/office/powerpoint/2010/main" val="2231245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48675" cy="728134"/>
          </a:xfrm>
        </p:spPr>
        <p:txBody>
          <a:bodyPr/>
          <a:lstStyle/>
          <a:p>
            <a:pPr algn="ctr"/>
            <a:r>
              <a:rPr lang="en-US" dirty="0" smtClean="0"/>
              <a:t>Channel Selection</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81000" y="1316603"/>
            <a:ext cx="8446104" cy="46269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bwMode="auto">
          <a:xfrm>
            <a:off x="227135" y="838200"/>
            <a:ext cx="8916865" cy="313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90000"/>
              </a:lnSpc>
            </a:pPr>
            <a:r>
              <a:rPr lang="en-US" sz="1600" b="0" dirty="0" smtClean="0">
                <a:solidFill>
                  <a:schemeClr val="bg2">
                    <a:lumMod val="10000"/>
                  </a:schemeClr>
                </a:solidFill>
                <a:latin typeface="+mj-lt"/>
                <a:ea typeface="ＭＳ Ｐゴシック" pitchFamily="123" charset="-128"/>
                <a:cs typeface="Tahoma" pitchFamily="34" charset="0"/>
              </a:rPr>
              <a:t>Agents can select which interaction channel they are using to see their key performance indicators (KPIs).</a:t>
            </a:r>
          </a:p>
        </p:txBody>
      </p:sp>
    </p:spTree>
    <p:extLst>
      <p:ext uri="{BB962C8B-B14F-4D97-AF65-F5344CB8AC3E}">
        <p14:creationId xmlns="" xmlns:p14="http://schemas.microsoft.com/office/powerpoint/2010/main" val="3519768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1" y="160867"/>
            <a:ext cx="8448675" cy="677333"/>
          </a:xfrm>
        </p:spPr>
        <p:txBody>
          <a:bodyPr/>
          <a:lstStyle/>
          <a:p>
            <a:pPr algn="ctr"/>
            <a:r>
              <a:rPr lang="en-US" dirty="0" smtClean="0"/>
              <a:t>Toast Data for Chat</a:t>
            </a:r>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1143000" y="1981200"/>
            <a:ext cx="7239000" cy="409331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bwMode="auto">
          <a:xfrm>
            <a:off x="5029200" y="5181600"/>
            <a:ext cx="1752600"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90000"/>
              </a:lnSpc>
            </a:pPr>
            <a:r>
              <a:rPr lang="en-US" sz="1600" dirty="0" smtClean="0">
                <a:solidFill>
                  <a:schemeClr val="accent1">
                    <a:lumMod val="60000"/>
                    <a:lumOff val="40000"/>
                  </a:schemeClr>
                </a:solidFill>
                <a:latin typeface="Calibri" charset="0"/>
              </a:rPr>
              <a:t>Toast data for an inbound chat interaction </a:t>
            </a:r>
          </a:p>
        </p:txBody>
      </p:sp>
      <p:sp>
        <p:nvSpPr>
          <p:cNvPr id="5" name="TextBox 4"/>
          <p:cNvSpPr txBox="1"/>
          <p:nvPr/>
        </p:nvSpPr>
        <p:spPr bwMode="auto">
          <a:xfrm>
            <a:off x="158848" y="914400"/>
            <a:ext cx="8801897"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90000"/>
              </a:lnSpc>
            </a:pPr>
            <a:r>
              <a:rPr lang="en-US" sz="1600" b="0" dirty="0" smtClean="0"/>
              <a:t>Toast data displays an interactive notification that enables agents to preview a new </a:t>
            </a:r>
          </a:p>
          <a:p>
            <a:pPr eaLnBrk="1" hangingPunct="1">
              <a:lnSpc>
                <a:spcPct val="90000"/>
              </a:lnSpc>
            </a:pPr>
            <a:r>
              <a:rPr lang="en-US" sz="1600" b="0" dirty="0" smtClean="0"/>
              <a:t>inbound chat interaction. This notification includes attached data that enables agents to decide </a:t>
            </a:r>
          </a:p>
          <a:p>
            <a:pPr eaLnBrk="1" hangingPunct="1">
              <a:lnSpc>
                <a:spcPct val="90000"/>
              </a:lnSpc>
            </a:pPr>
            <a:r>
              <a:rPr lang="en-US" sz="1600" b="0" dirty="0" smtClean="0"/>
              <a:t>whether to accept or decline the interaction.</a:t>
            </a:r>
            <a:endParaRPr lang="en-US" sz="1600" dirty="0" smtClean="0">
              <a:latin typeface="Calibri" charset="0"/>
            </a:endParaRPr>
          </a:p>
        </p:txBody>
      </p:sp>
    </p:spTree>
    <p:extLst>
      <p:ext uri="{BB962C8B-B14F-4D97-AF65-F5344CB8AC3E}">
        <p14:creationId xmlns="" xmlns:p14="http://schemas.microsoft.com/office/powerpoint/2010/main" val="4032015641"/>
      </p:ext>
    </p:extLst>
  </p:cSld>
  <p:clrMapOvr>
    <a:masterClrMapping/>
  </p:clrMapOvr>
</p:sld>
</file>

<file path=ppt/theme/theme1.xml><?xml version="1.0" encoding="utf-8"?>
<a:theme xmlns:a="http://schemas.openxmlformats.org/drawingml/2006/main" name="Genesys_template_2013">
  <a:themeElements>
    <a:clrScheme name="Genesys 2012 Revised">
      <a:dk1>
        <a:srgbClr val="000000"/>
      </a:dk1>
      <a:lt1>
        <a:sysClr val="window" lastClr="FFFFFF"/>
      </a:lt1>
      <a:dk2>
        <a:srgbClr val="696B73"/>
      </a:dk2>
      <a:lt2>
        <a:srgbClr val="E3DED1"/>
      </a:lt2>
      <a:accent1>
        <a:srgbClr val="005395"/>
      </a:accent1>
      <a:accent2>
        <a:srgbClr val="B5121B"/>
      </a:accent2>
      <a:accent3>
        <a:srgbClr val="709302"/>
      </a:accent3>
      <a:accent4>
        <a:srgbClr val="1FBEC9"/>
      </a:accent4>
      <a:accent5>
        <a:srgbClr val="EEB211"/>
      </a:accent5>
      <a:accent6>
        <a:srgbClr val="F58025"/>
      </a:accent6>
      <a:hlink>
        <a:srgbClr val="89ADD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CDCDC"/>
        </a:solidFill>
        <a:ln w="9525">
          <a:solidFill>
            <a:srgbClr val="A6A6A6"/>
          </a:solidFill>
          <a:round/>
          <a:headEnd/>
          <a:tailEnd/>
        </a:ln>
        <a:effectLst>
          <a:outerShdw dist="23000" dir="5400000" rotWithShape="0">
            <a:srgbClr val="808080">
              <a:alpha val="34999"/>
            </a:srgbClr>
          </a:outerShdw>
        </a:effectLst>
      </a:spPr>
      <a:bodyPr anchor="ctr"/>
      <a:lstStyle>
        <a:defPPr algn="ctr">
          <a:lnSpc>
            <a:spcPct val="90000"/>
          </a:lnSpc>
          <a:defRPr dirty="0">
            <a:solidFill>
              <a:schemeClr val="lt1"/>
            </a:solidFill>
            <a:latin typeface="+mn-lt"/>
            <a:ea typeface="+mn-ea"/>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36" charset="0"/>
          </a:defRPr>
        </a:defPPr>
      </a:lst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a:spPr>
      <a:bodyPr>
        <a:spAutoFit/>
      </a:bodyPr>
      <a:lstStyle>
        <a:defPPr eaLnBrk="1" hangingPunct="1">
          <a:lnSpc>
            <a:spcPct val="90000"/>
          </a:lnSpc>
          <a:defRPr sz="1600" dirty="0" smtClean="0">
            <a:latin typeface="Calibri" charset="0"/>
          </a:defRPr>
        </a:defPPr>
      </a:lstStyle>
    </a:txDef>
  </a:objectDefaults>
  <a:extraClrSchemeLst>
    <a:extraClrScheme>
      <a:clrScheme name="Blank Presentation 1">
        <a:dk1>
          <a:srgbClr val="000000"/>
        </a:dk1>
        <a:lt1>
          <a:srgbClr val="FFFFFF"/>
        </a:lt1>
        <a:dk2>
          <a:srgbClr val="215584"/>
        </a:dk2>
        <a:lt2>
          <a:srgbClr val="808080"/>
        </a:lt2>
        <a:accent1>
          <a:srgbClr val="7DA2D9"/>
        </a:accent1>
        <a:accent2>
          <a:srgbClr val="006B21"/>
        </a:accent2>
        <a:accent3>
          <a:srgbClr val="FFFFFF"/>
        </a:accent3>
        <a:accent4>
          <a:srgbClr val="000000"/>
        </a:accent4>
        <a:accent5>
          <a:srgbClr val="BFCEE9"/>
        </a:accent5>
        <a:accent6>
          <a:srgbClr val="00601D"/>
        </a:accent6>
        <a:hlink>
          <a:srgbClr val="C6060B"/>
        </a:hlink>
        <a:folHlink>
          <a:srgbClr val="E1C41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15672</TotalTime>
  <Words>1508</Words>
  <Application>Microsoft Office PowerPoint</Application>
  <PresentationFormat>On-screen Show (4:3)</PresentationFormat>
  <Paragraphs>153</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Genesys_template_2013</vt:lpstr>
      <vt:lpstr>VCC 2.5.9  Chat Feature Highlights</vt:lpstr>
      <vt:lpstr>Agenda</vt:lpstr>
      <vt:lpstr>VCC Chat Channel Overview </vt:lpstr>
      <vt:lpstr>VCC Dashboard Chat Features Overview</vt:lpstr>
      <vt:lpstr>VCC Agent Desktop Chat Features Overview</vt:lpstr>
      <vt:lpstr>Managing Channel Status</vt:lpstr>
      <vt:lpstr>Agent Status Monitoring for all Channels</vt:lpstr>
      <vt:lpstr>Channel Selection</vt:lpstr>
      <vt:lpstr>Toast Data for Chat</vt:lpstr>
      <vt:lpstr>Chat Interaction View</vt:lpstr>
      <vt:lpstr>Active Chat Preview and Status</vt:lpstr>
      <vt:lpstr>Contact History View</vt:lpstr>
      <vt:lpstr>Contact History Notes, Details, and Case Data</vt:lpstr>
      <vt:lpstr>Chat Control –  Voice Consultation and Chat Transfers </vt:lpstr>
      <vt:lpstr>Chat Transfer History, Note, and Dispositions</vt:lpstr>
      <vt:lpstr> CX Analytics Chat Features Overview </vt:lpstr>
      <vt:lpstr>Queue Activity - Time: Chat Report</vt:lpstr>
      <vt:lpstr>Queue Statistics - Day: Chat Report</vt:lpstr>
      <vt:lpstr>Agent Activity – Day Report</vt:lpstr>
      <vt:lpstr>Agent Statistics - Day: Chat Report</vt:lpstr>
      <vt:lpstr>Customer Website Chat Widget</vt:lpstr>
      <vt:lpstr>Premier Edition: VCC Chat Widget</vt:lpstr>
      <vt:lpstr>Thank You!</vt:lpstr>
    </vt:vector>
  </TitlesOfParts>
  <Company>Linden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Maurice Linden</dc:creator>
  <cp:lastModifiedBy>kimberld</cp:lastModifiedBy>
  <cp:revision>516</cp:revision>
  <dcterms:created xsi:type="dcterms:W3CDTF">2008-03-25T22:55:48Z</dcterms:created>
  <dcterms:modified xsi:type="dcterms:W3CDTF">2014-09-18T18:37:54Z</dcterms:modified>
</cp:coreProperties>
</file>