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1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2" r:id="rId6"/>
    <p:sldId id="339" r:id="rId7"/>
    <p:sldId id="340" r:id="rId8"/>
    <p:sldId id="326" r:id="rId9"/>
    <p:sldId id="327" r:id="rId10"/>
    <p:sldId id="328" r:id="rId11"/>
    <p:sldId id="329" r:id="rId12"/>
    <p:sldId id="333" r:id="rId13"/>
    <p:sldId id="341" r:id="rId14"/>
    <p:sldId id="330" r:id="rId15"/>
    <p:sldId id="342" r:id="rId16"/>
    <p:sldId id="335" r:id="rId17"/>
    <p:sldId id="331" r:id="rId18"/>
    <p:sldId id="336" r:id="rId19"/>
    <p:sldId id="337" r:id="rId20"/>
    <p:sldId id="324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CDCDC"/>
    <a:srgbClr val="474747"/>
    <a:srgbClr val="000000"/>
    <a:srgbClr val="969696"/>
    <a:srgbClr val="404040"/>
    <a:srgbClr val="9D8D0C"/>
    <a:srgbClr val="1CC483"/>
    <a:srgbClr val="FFF552"/>
    <a:srgbClr val="7EA6D8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 autoAdjust="0"/>
    <p:restoredTop sz="93345" autoAdjust="0"/>
  </p:normalViewPr>
  <p:slideViewPr>
    <p:cSldViewPr snapToGrid="0" snapToObjects="1" showGuides="1">
      <p:cViewPr>
        <p:scale>
          <a:sx n="68" d="100"/>
          <a:sy n="68" d="100"/>
        </p:scale>
        <p:origin x="-1656" y="-384"/>
      </p:cViewPr>
      <p:guideLst>
        <p:guide orient="horz" pos="2160"/>
        <p:guide orient="horz" pos="1056"/>
        <p:guide pos="2880"/>
        <p:guide pos="5741"/>
        <p:guide pos="5526"/>
        <p:guide pos="227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66713" y="457200"/>
            <a:ext cx="6027737" cy="595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latin typeface="Calibri" pitchFamily="34" charset="0"/>
              </a:defRPr>
            </a:lvl1pPr>
          </a:lstStyle>
          <a:p>
            <a:fld id="{39247C3B-6CF8-40C0-97C8-E646BCEF4843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338513" y="8728075"/>
            <a:ext cx="3387725" cy="3143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595959"/>
                </a:solidFill>
                <a:latin typeface="Calibri" pitchFamily="34" charset="0"/>
              </a:defRPr>
            </a:lvl1pPr>
          </a:lstStyle>
          <a:p>
            <a:r>
              <a:rPr lang="en-US"/>
              <a:t>© 2012, Genesys Telecommunications Laboratories,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54438" y="8528050"/>
            <a:ext cx="2971800" cy="3143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900">
                <a:latin typeface="Calibri" pitchFamily="34" charset="0"/>
              </a:defRPr>
            </a:lvl1pPr>
          </a:lstStyle>
          <a:p>
            <a:r>
              <a:rPr lang="en-GB"/>
              <a:t>Presentation Title | Month 2012  |  </a:t>
            </a:r>
            <a:fld id="{FE5A22BD-FD98-4295-AC72-B2C44E963339}" type="slidenum">
              <a:rPr lang="en-GB">
                <a:solidFill>
                  <a:srgbClr val="F79646"/>
                </a:solidFill>
              </a:rPr>
              <a:pPr/>
              <a:t>‹#›</a:t>
            </a:fld>
            <a:r>
              <a:rPr lang="en-GB">
                <a:solidFill>
                  <a:srgbClr val="F79646"/>
                </a:solidFill>
              </a:rPr>
              <a:t> </a:t>
            </a:r>
          </a:p>
        </p:txBody>
      </p:sp>
      <p:pic>
        <p:nvPicPr>
          <p:cNvPr id="11270" name="Picture 13" descr="Geneys_logo_RG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75663"/>
            <a:ext cx="1574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98295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0175" y="141288"/>
            <a:ext cx="5894388" cy="544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172200" y="0"/>
            <a:ext cx="68421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95959"/>
                </a:solidFill>
                <a:latin typeface="Calibri" pitchFamily="34" charset="0"/>
              </a:defRPr>
            </a:lvl1pPr>
          </a:lstStyle>
          <a:p>
            <a:fld id="{2EC8EBBA-694F-4F62-821A-025E091966A9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03563" y="8704263"/>
            <a:ext cx="3622675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595959"/>
                </a:solidFill>
                <a:latin typeface="Calibri" pitchFamily="34" charset="0"/>
              </a:defRPr>
            </a:lvl1pPr>
          </a:lstStyle>
          <a:p>
            <a:r>
              <a:rPr lang="en-US"/>
              <a:t>© 2012, Genesys Telecommunications Laboratories, Inc. All rights reserved.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75663"/>
            <a:ext cx="2841625" cy="358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900">
                <a:latin typeface="Calibri" pitchFamily="34" charset="0"/>
              </a:defRPr>
            </a:lvl1pPr>
          </a:lstStyle>
          <a:p>
            <a:r>
              <a:rPr lang="en-GB"/>
              <a:t>Presentation Title | Month 2012  |  </a:t>
            </a:r>
            <a:fld id="{8749B4E3-CFD1-4F30-8058-59995852FBF5}" type="slidenum">
              <a:rPr lang="en-GB">
                <a:solidFill>
                  <a:srgbClr val="F79646"/>
                </a:solidFill>
              </a:rPr>
              <a:pPr/>
              <a:t>‹#›</a:t>
            </a:fld>
            <a:r>
              <a:rPr lang="en-GB">
                <a:solidFill>
                  <a:srgbClr val="F79646"/>
                </a:solidFill>
              </a:rPr>
              <a:t> </a:t>
            </a:r>
          </a:p>
        </p:txBody>
      </p:sp>
      <p:pic>
        <p:nvPicPr>
          <p:cNvPr id="12296" name="Picture 13" descr="Geneys_logo_RG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75663"/>
            <a:ext cx="1574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14073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95959"/>
        </a:solidFill>
        <a:latin typeface="+mn-lt"/>
        <a:ea typeface="ＭＳ Ｐゴシック" charset="0"/>
        <a:cs typeface="Geneva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95959"/>
        </a:solidFill>
        <a:latin typeface="+mn-lt"/>
        <a:ea typeface="Geneva" pitchFamily="-1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95959"/>
        </a:solidFill>
        <a:latin typeface="+mn-lt"/>
        <a:ea typeface="Geneva" pitchFamily="-1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95959"/>
        </a:solidFill>
        <a:latin typeface="+mn-lt"/>
        <a:ea typeface="Geneva" pitchFamily="-1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95959"/>
        </a:solidFill>
        <a:latin typeface="+mn-lt"/>
        <a:ea typeface="Geneva" pitchFamily="-1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2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11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12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13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14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15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16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17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3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4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5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6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7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8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9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Presentation Title | Month 2012  |  </a:t>
            </a:r>
            <a:fld id="{8749B4E3-CFD1-4F30-8058-59995852FBF5}" type="slidenum">
              <a:rPr lang="en-GB" smtClean="0">
                <a:solidFill>
                  <a:srgbClr val="F79646"/>
                </a:solidFill>
              </a:rPr>
              <a:pPr/>
              <a:t>10</a:t>
            </a:fld>
            <a:r>
              <a:rPr lang="en-GB" smtClean="0">
                <a:solidFill>
                  <a:srgbClr val="F79646"/>
                </a:solidFill>
              </a:rPr>
              <a:t> </a:t>
            </a:r>
            <a:endParaRPr lang="en-GB">
              <a:solidFill>
                <a:srgbClr val="F79646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341386" y="4471989"/>
            <a:ext cx="8603683" cy="1166092"/>
          </a:xfrm>
        </p:spPr>
        <p:txBody>
          <a:bodyPr wrap="square" anchor="t"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1385" y="5638081"/>
            <a:ext cx="6545190" cy="891769"/>
          </a:xfrm>
        </p:spPr>
        <p:txBody>
          <a:bodyPr/>
          <a:lstStyle>
            <a:lvl1pPr marL="0" marR="0" indent="-1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-84" charset="0"/>
              <a:buNone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out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eneys_logo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16601" y="0"/>
            <a:ext cx="26924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355600" y="2848845"/>
            <a:ext cx="8401316" cy="1014412"/>
          </a:xfrm>
        </p:spPr>
        <p:txBody>
          <a:bodyPr wrap="square" anchor="t"/>
          <a:lstStyle>
            <a:lvl1pPr>
              <a:lnSpc>
                <a:spcPct val="9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5601" y="3863256"/>
            <a:ext cx="6916109" cy="1002552"/>
          </a:xfrm>
        </p:spPr>
        <p:txBody>
          <a:bodyPr/>
          <a:lstStyle>
            <a:lvl1pPr marL="0" marR="0" indent="-1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-84" charset="0"/>
              <a:buNone/>
              <a:tabLst/>
              <a:def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NewConversation_Lockup_v2_outlin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55601" y="943735"/>
            <a:ext cx="2456542" cy="1120322"/>
          </a:xfrm>
          <a:prstGeom prst="rect">
            <a:avLst/>
          </a:prstGeom>
          <a:noFill/>
          <a:ln>
            <a:noFill/>
          </a:ln>
          <a:effectLst>
            <a:outerShdw blurRad="50800" dist="25401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317626"/>
            <a:ext cx="8443912" cy="47783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© 2012, </a:t>
            </a:r>
            <a:r>
              <a:rPr lang="en-US" dirty="0" err="1" smtClean="0"/>
              <a:t>Genesys</a:t>
            </a:r>
            <a:r>
              <a:rPr lang="en-US" dirty="0" smtClean="0"/>
              <a:t> Telecommunications Laboratories, Inc. All rights reserved.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638800" y="6400800"/>
            <a:ext cx="3084514" cy="137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99060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71000"/>
                </a:schemeClr>
              </a:gs>
              <a:gs pos="56000">
                <a:srgbClr val="FFFFFF"/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6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317626"/>
            <a:ext cx="8443912" cy="47783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092200"/>
            <a:ext cx="9144000" cy="5092699"/>
          </a:xfrm>
          <a:prstGeom prst="rect">
            <a:avLst/>
          </a:prstGeom>
          <a:solidFill>
            <a:srgbClr val="47474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6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317626"/>
            <a:ext cx="8443912" cy="4778375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00201"/>
            <a:ext cx="4140200" cy="452596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1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1036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363" y="1435102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0776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11200" y="2842684"/>
            <a:ext cx="540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</a:t>
            </a:r>
            <a:r>
              <a:rPr lang="en-US" sz="1200" smtClean="0">
                <a:latin typeface="Calibri" charset="0"/>
                <a:cs typeface="Geneva" charset="0"/>
              </a:rPr>
              <a:t> 205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53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41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57451" y="2842684"/>
            <a:ext cx="395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R</a:t>
            </a:r>
            <a:r>
              <a:rPr lang="en-US" sz="1200" smtClean="0">
                <a:latin typeface="Calibri" charset="0"/>
              </a:rPr>
              <a:t> 0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G</a:t>
            </a:r>
            <a:r>
              <a:rPr lang="en-US" sz="1200" smtClean="0">
                <a:latin typeface="Calibri" charset="0"/>
              </a:rPr>
              <a:t> 0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B</a:t>
            </a:r>
            <a:r>
              <a:rPr lang="en-US" sz="1200" smtClean="0">
                <a:latin typeface="Calibri" charset="0"/>
              </a:rPr>
              <a:t> 0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76601" y="2842684"/>
            <a:ext cx="551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</a:t>
            </a:r>
            <a:r>
              <a:rPr lang="en-US" sz="1200" smtClean="0">
                <a:latin typeface="Calibri" charset="0"/>
                <a:cs typeface="Geneva" charset="0"/>
              </a:rPr>
              <a:t> 150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150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150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162426" y="2842684"/>
            <a:ext cx="473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R</a:t>
            </a:r>
            <a:r>
              <a:rPr lang="en-US" sz="1200" smtClean="0">
                <a:latin typeface="Calibri" charset="0"/>
              </a:rPr>
              <a:t> 64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G</a:t>
            </a:r>
            <a:r>
              <a:rPr lang="en-US" sz="1200" smtClean="0">
                <a:latin typeface="Calibri" charset="0"/>
              </a:rPr>
              <a:t> 64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B</a:t>
            </a:r>
            <a:r>
              <a:rPr lang="en-US" sz="1200" smtClean="0">
                <a:latin typeface="Calibri" charset="0"/>
              </a:rPr>
              <a:t> 64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746751" y="2842684"/>
            <a:ext cx="543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 </a:t>
            </a:r>
            <a:r>
              <a:rPr lang="en-US" sz="1200" smtClean="0">
                <a:latin typeface="Calibri" charset="0"/>
                <a:cs typeface="Geneva" charset="0"/>
              </a:rPr>
              <a:t>181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18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27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643688" y="2842684"/>
            <a:ext cx="55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</a:t>
            </a:r>
            <a:r>
              <a:rPr lang="en-US" sz="1200" smtClean="0">
                <a:latin typeface="Calibri" charset="0"/>
                <a:cs typeface="Geneva" charset="0"/>
              </a:rPr>
              <a:t> 253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184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19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12051" y="2842684"/>
            <a:ext cx="55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</a:t>
            </a:r>
            <a:r>
              <a:rPr lang="en-US" sz="1200" smtClean="0">
                <a:latin typeface="Calibri" charset="0"/>
                <a:cs typeface="Geneva" charset="0"/>
              </a:rPr>
              <a:t> 248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152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29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376364" y="4142318"/>
            <a:ext cx="27193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Calibri" charset="0"/>
              </a:rPr>
              <a:t>Default Color and line weight </a:t>
            </a:r>
            <a:br>
              <a:rPr lang="en-US" sz="1600" smtClean="0">
                <a:latin typeface="Calibri" charset="0"/>
              </a:rPr>
            </a:br>
            <a:r>
              <a:rPr lang="en-US" sz="1600" smtClean="0">
                <a:latin typeface="Calibri" charset="0"/>
              </a:rPr>
              <a:t>when drawing boxes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81000" y="1483785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latin typeface="Calibri" charset="0"/>
                <a:cs typeface="Geneva" charset="0"/>
              </a:rPr>
              <a:t>Colors and RGB values in template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512051" y="4877704"/>
            <a:ext cx="551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</a:t>
            </a:r>
            <a:r>
              <a:rPr lang="en-US" sz="1200" smtClean="0">
                <a:latin typeface="Calibri" charset="0"/>
                <a:cs typeface="Geneva" charset="0"/>
              </a:rPr>
              <a:t> 186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196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5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43688" y="4860771"/>
            <a:ext cx="55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R</a:t>
            </a:r>
            <a:r>
              <a:rPr lang="en-US" sz="1200" smtClean="0">
                <a:latin typeface="Calibri" charset="0"/>
                <a:cs typeface="Geneva" charset="0"/>
              </a:rPr>
              <a:t> 0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G</a:t>
            </a:r>
            <a:r>
              <a:rPr lang="en-US" sz="1200" smtClean="0">
                <a:latin typeface="Calibri" charset="0"/>
                <a:cs typeface="Geneva" charset="0"/>
              </a:rPr>
              <a:t> 141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  <a:cs typeface="Geneva" charset="0"/>
              </a:rPr>
              <a:t>B</a:t>
            </a:r>
            <a:r>
              <a:rPr lang="en-US" sz="1200" smtClean="0">
                <a:latin typeface="Calibri" charset="0"/>
                <a:cs typeface="Geneva" charset="0"/>
              </a:rPr>
              <a:t> 169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68451" y="2842684"/>
            <a:ext cx="551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R</a:t>
            </a:r>
            <a:r>
              <a:rPr lang="en-US" sz="1200" smtClean="0">
                <a:latin typeface="Calibri" charset="0"/>
              </a:rPr>
              <a:t> 255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G</a:t>
            </a:r>
            <a:r>
              <a:rPr lang="en-US" sz="1200" smtClean="0">
                <a:latin typeface="Calibri" charset="0"/>
              </a:rPr>
              <a:t> 255</a:t>
            </a:r>
          </a:p>
          <a:p>
            <a:pPr eaLnBrk="1" hangingPunct="1">
              <a:defRPr/>
            </a:pPr>
            <a:r>
              <a:rPr lang="en-US" sz="1200" b="1" smtClean="0">
                <a:latin typeface="Calibri" charset="0"/>
              </a:rPr>
              <a:t>B</a:t>
            </a:r>
            <a:r>
              <a:rPr lang="en-US" sz="1200" smtClean="0">
                <a:latin typeface="Calibri" charset="0"/>
              </a:rPr>
              <a:t> 255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366839" y="5185833"/>
            <a:ext cx="2719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Calibri" charset="0"/>
              </a:rPr>
              <a:t>Hyperlink color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32464" y="2204455"/>
            <a:ext cx="592137" cy="598096"/>
          </a:xfrm>
          <a:prstGeom prst="ellipse">
            <a:avLst/>
          </a:prstGeom>
          <a:solidFill>
            <a:srgbClr val="B5121B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608764" y="2204455"/>
            <a:ext cx="592137" cy="598096"/>
          </a:xfrm>
          <a:prstGeom prst="ellipse">
            <a:avLst/>
          </a:prstGeom>
          <a:solidFill>
            <a:srgbClr val="FDB813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477125" y="2204455"/>
            <a:ext cx="592138" cy="598096"/>
          </a:xfrm>
          <a:prstGeom prst="ellipse">
            <a:avLst/>
          </a:prstGeom>
          <a:solidFill>
            <a:srgbClr val="F8981D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32464" y="4198355"/>
            <a:ext cx="592137" cy="596498"/>
          </a:xfrm>
          <a:prstGeom prst="ellipse">
            <a:avLst/>
          </a:prstGeom>
          <a:solidFill>
            <a:srgbClr val="00539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608764" y="4215288"/>
            <a:ext cx="592137" cy="596498"/>
          </a:xfrm>
          <a:prstGeom prst="ellipse">
            <a:avLst/>
          </a:prstGeom>
          <a:solidFill>
            <a:srgbClr val="008DA9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470775" y="4215288"/>
            <a:ext cx="592138" cy="596498"/>
          </a:xfrm>
          <a:prstGeom prst="ellipse">
            <a:avLst/>
          </a:prstGeom>
          <a:solidFill>
            <a:srgbClr val="BAC40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452689" y="2204455"/>
            <a:ext cx="592137" cy="598096"/>
          </a:xfrm>
          <a:prstGeom prst="ellipse">
            <a:avLst/>
          </a:prstGeom>
          <a:solidFill>
            <a:srgbClr val="0000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328988" y="2204455"/>
            <a:ext cx="592137" cy="598096"/>
          </a:xfrm>
          <a:prstGeom prst="ellipse">
            <a:avLst/>
          </a:prstGeom>
          <a:solidFill>
            <a:srgbClr val="969696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97350" y="2204455"/>
            <a:ext cx="592138" cy="598096"/>
          </a:xfrm>
          <a:prstGeom prst="ellipse">
            <a:avLst/>
          </a:prstGeom>
          <a:solidFill>
            <a:srgbClr val="40404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00089" y="2208688"/>
            <a:ext cx="592137" cy="596498"/>
          </a:xfrm>
          <a:prstGeom prst="ellipse">
            <a:avLst/>
          </a:prstGeom>
          <a:solidFill>
            <a:srgbClr val="FA3529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576389" y="2208688"/>
            <a:ext cx="592137" cy="596498"/>
          </a:xfrm>
          <a:prstGeom prst="ellipse">
            <a:avLst/>
          </a:prstGeom>
          <a:solidFill>
            <a:schemeClr val="bg1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00089" y="4128888"/>
            <a:ext cx="592137" cy="596498"/>
          </a:xfrm>
          <a:prstGeom prst="ellipse">
            <a:avLst/>
          </a:prstGeom>
          <a:solidFill>
            <a:srgbClr val="DCDCDC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00089" y="5062338"/>
            <a:ext cx="592137" cy="596497"/>
          </a:xfrm>
          <a:prstGeom prst="ellipse">
            <a:avLst/>
          </a:prstGeom>
          <a:solidFill>
            <a:srgbClr val="7EA6D8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title"/>
          </p:nvPr>
        </p:nvSpPr>
        <p:spPr>
          <a:xfrm>
            <a:off x="355600" y="243570"/>
            <a:ext cx="73406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9" name="Oval 48"/>
          <p:cNvSpPr>
            <a:spLocks noChangeArrowheads="1"/>
          </p:cNvSpPr>
          <p:nvPr userDrawn="1"/>
        </p:nvSpPr>
        <p:spPr bwMode="auto">
          <a:xfrm>
            <a:off x="5732464" y="4198355"/>
            <a:ext cx="592137" cy="596498"/>
          </a:xfrm>
          <a:prstGeom prst="ellipse">
            <a:avLst/>
          </a:prstGeom>
          <a:solidFill>
            <a:srgbClr val="00539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 userDrawn="1"/>
        </p:nvSpPr>
        <p:spPr bwMode="auto">
          <a:xfrm>
            <a:off x="5764213" y="4877704"/>
            <a:ext cx="539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latin typeface="Calibri" charset="0"/>
                <a:cs typeface="Geneva" charset="0"/>
              </a:rPr>
              <a:t>R </a:t>
            </a:r>
            <a:r>
              <a:rPr lang="en-US" sz="1200" dirty="0" smtClean="0">
                <a:latin typeface="Calibri" charset="0"/>
                <a:cs typeface="Geneva" charset="0"/>
              </a:rPr>
              <a:t>0</a:t>
            </a:r>
          </a:p>
          <a:p>
            <a:pPr eaLnBrk="1" hangingPunct="1">
              <a:defRPr/>
            </a:pPr>
            <a:r>
              <a:rPr lang="en-US" sz="1200" b="1" dirty="0" smtClean="0">
                <a:latin typeface="Calibri" charset="0"/>
                <a:cs typeface="Geneva" charset="0"/>
              </a:rPr>
              <a:t>G</a:t>
            </a:r>
            <a:r>
              <a:rPr lang="en-US" sz="1200" dirty="0" smtClean="0">
                <a:latin typeface="Calibri" charset="0"/>
                <a:cs typeface="Geneva" charset="0"/>
              </a:rPr>
              <a:t> 83</a:t>
            </a:r>
          </a:p>
          <a:p>
            <a:pPr eaLnBrk="1" hangingPunct="1">
              <a:defRPr/>
            </a:pPr>
            <a:r>
              <a:rPr lang="en-US" sz="1200" b="1" dirty="0" smtClean="0">
                <a:latin typeface="Calibri" charset="0"/>
                <a:cs typeface="Geneva" charset="0"/>
              </a:rPr>
              <a:t>B</a:t>
            </a:r>
            <a:r>
              <a:rPr lang="en-US" sz="1200" dirty="0" smtClean="0">
                <a:latin typeface="Calibri" charset="0"/>
                <a:cs typeface="Geneva" charset="0"/>
              </a:rPr>
              <a:t> 149</a:t>
            </a:r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1" y="0"/>
            <a:ext cx="9153525" cy="1143000"/>
            <a:chOff x="0" y="627"/>
            <a:chExt cx="5749" cy="76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ltGray">
            <a:xfrm>
              <a:off x="912" y="627"/>
              <a:ext cx="2617" cy="7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CDCD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ltGray">
            <a:xfrm>
              <a:off x="3502" y="627"/>
              <a:ext cx="2247" cy="76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ltGray">
            <a:xfrm>
              <a:off x="0" y="627"/>
              <a:ext cx="955" cy="7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5601" y="160867"/>
            <a:ext cx="8448675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Sample Title, Calibri 22 pt, Initial Caps</a:t>
            </a:r>
            <a:br>
              <a:rPr lang="en-US" dirty="0" smtClean="0"/>
            </a:br>
            <a:r>
              <a:rPr lang="en-US" dirty="0" smtClean="0"/>
              <a:t>Second Line Available or Subhead, Calibri 20, pt.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60363" y="1318684"/>
            <a:ext cx="84439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13" descr="Geneys_logo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127001" y="6089691"/>
            <a:ext cx="1809794" cy="7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38651" y="6606121"/>
            <a:ext cx="4360863" cy="1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© 2012, Genesys Telecommunications Laboratories, Inc. All rights reserved.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8707449" y="6428173"/>
            <a:ext cx="33971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defTabSz="914400" eaLnBrk="0" hangingPunct="0"/>
            <a:fld id="{2E70E697-B099-4C1C-A165-B05391BAF0B7}" type="slidenum">
              <a:rPr lang="en-GB" sz="800" smtClean="0">
                <a:solidFill>
                  <a:srgbClr val="FA3529"/>
                </a:solidFill>
              </a:rPr>
              <a:pPr algn="l" defTabSz="914400" eaLnBrk="0" hangingPunct="0"/>
              <a:t>‹#›</a:t>
            </a:fld>
            <a:r>
              <a:rPr lang="en-GB" sz="800" dirty="0" smtClean="0">
                <a:solidFill>
                  <a:srgbClr val="FA3529"/>
                </a:solidFill>
              </a:rPr>
              <a:t> </a:t>
            </a:r>
            <a:endParaRPr lang="en-GB" sz="800" dirty="0">
              <a:solidFill>
                <a:srgbClr val="FA3529"/>
              </a:solidFill>
              <a:latin typeface="Calibri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5185775" y="6470084"/>
            <a:ext cx="3613738" cy="1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914400" eaLnBrk="0" hangingPunct="0"/>
            <a:r>
              <a:rPr lang="en-GB" sz="800" dirty="0" smtClean="0">
                <a:latin typeface="Calibri" pitchFamily="34" charset="0"/>
              </a:rPr>
              <a:t>Process Improvement Team  :: 2012 H1 Status Update </a:t>
            </a:r>
            <a:r>
              <a:rPr lang="en-GB" sz="800" dirty="0">
                <a:latin typeface="Calibri" pitchFamily="34" charset="0"/>
              </a:rPr>
              <a:t>| </a:t>
            </a:r>
            <a:r>
              <a:rPr lang="en-GB" sz="800" dirty="0" smtClean="0">
                <a:latin typeface="Calibri" pitchFamily="34" charset="0"/>
              </a:rPr>
              <a:t>Month 2012 </a:t>
            </a:r>
            <a:r>
              <a:rPr lang="en-GB" sz="800" dirty="0" smtClean="0"/>
              <a:t> |</a:t>
            </a:r>
            <a:r>
              <a:rPr lang="en-GB" sz="800" dirty="0" smtClean="0">
                <a:solidFill>
                  <a:srgbClr val="FA3529"/>
                </a:solidFill>
              </a:rPr>
              <a:t> </a:t>
            </a:r>
            <a:endParaRPr lang="en-GB" sz="800" dirty="0">
              <a:solidFill>
                <a:srgbClr val="FA352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91" r:id="rId7"/>
    <p:sldLayoutId id="2147483992" r:id="rId8"/>
    <p:sldLayoutId id="21474839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ＭＳ Ｐゴシック" pitchFamily="123" charset="-128"/>
          <a:cs typeface="ＭＳ Ｐゴシック" pitchFamily="123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1000"/>
        </a:spcBef>
        <a:spcAft>
          <a:spcPts val="0"/>
        </a:spcAft>
        <a:buClr>
          <a:srgbClr val="474747"/>
        </a:buClr>
        <a:buFontTx/>
        <a:buNone/>
        <a:defRPr sz="2000">
          <a:solidFill>
            <a:schemeClr val="tx1"/>
          </a:solidFill>
          <a:latin typeface="+mn-lt"/>
          <a:ea typeface="ＭＳ Ｐゴシック" pitchFamily="123" charset="-128"/>
          <a:cs typeface="ＭＳ Ｐゴシック" pitchFamily="123" charset="-128"/>
        </a:defRPr>
      </a:lvl1pPr>
      <a:lvl2pPr marL="171450" indent="-169863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ＭＳ Ｐゴシック" pitchFamily="36" charset="-128"/>
          <a:cs typeface="ＭＳ Ｐゴシック"/>
        </a:defRPr>
      </a:lvl2pPr>
      <a:lvl3pPr marL="342900" indent="-173038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36" charset="-128"/>
          <a:cs typeface="ＭＳ Ｐゴシック"/>
        </a:defRPr>
      </a:lvl3pPr>
      <a:lvl4pPr marL="512763" indent="-1333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36" charset="-128"/>
          <a:cs typeface="ＭＳ Ｐゴシック"/>
        </a:defRPr>
      </a:lvl4pPr>
      <a:lvl5pPr marL="682625" indent="-1714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36" charset="-128"/>
          <a:cs typeface="ＭＳ Ｐゴシック"/>
        </a:defRPr>
      </a:lvl5pPr>
      <a:lvl6pPr marL="21717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6pPr>
      <a:lvl7pPr marL="26289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7pPr>
      <a:lvl8pPr marL="30861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8pPr>
      <a:lvl9pPr marL="35433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tp://alfresco.genesyslab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resco.com/resources/document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lfrescosupport@genesyslab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frescosupport@genesyslab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uy_briefcase_phone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0017" y="0"/>
            <a:ext cx="10567656" cy="6530811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4267200"/>
            <a:ext cx="9144000" cy="2438400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  <p:pic>
        <p:nvPicPr>
          <p:cNvPr id="6" name="Picture 15" descr="Geneys_logo_W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24625" y="5597829"/>
            <a:ext cx="2609415" cy="110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1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Alfresco  Phase One Roll-Out</a:t>
            </a:r>
            <a:b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Test </a:t>
            </a:r>
            <a:r>
              <a:rPr lang="en-US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changing again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200" dirty="0" smtClean="0">
              <a:solidFill>
                <a:srgbClr val="7F7F7F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sz="1800" dirty="0" smtClean="0">
                <a:latin typeface="Calibri" charset="0"/>
                <a:ea typeface="ＭＳ Ｐゴシック" charset="0"/>
                <a:cs typeface="Calibri" charset="0"/>
              </a:rPr>
              <a:t>10/31/2012</a:t>
            </a:r>
            <a:endParaRPr sz="1800" dirty="0">
              <a:latin typeface="Calibri" charset="0"/>
              <a:ea typeface="ＭＳ Ｐゴシック" charset="0"/>
              <a:cs typeface="Calibri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9" name="Picture 8" descr="NewConversation_Lockup_v2_out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1385" y="1676152"/>
            <a:ext cx="2491218" cy="1136137"/>
          </a:xfrm>
          <a:prstGeom prst="rect">
            <a:avLst/>
          </a:prstGeom>
          <a:noFill/>
          <a:ln>
            <a:noFill/>
          </a:ln>
          <a:effectLst>
            <a:outerShdw blurRad="50800" dist="25401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xfrm>
            <a:off x="607506" y="2017644"/>
            <a:ext cx="7868444" cy="1737324"/>
          </a:xfrm>
        </p:spPr>
        <p:txBody>
          <a:bodyPr/>
          <a:lstStyle/>
          <a:p>
            <a:pPr algn="ctr"/>
            <a:r>
              <a:rPr lang="en-US" sz="4000" b="1" dirty="0" smtClean="0"/>
              <a:t>Demo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Workflow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Alfresco comes with 5 approval workflows out-of-box which can be added to individual documents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These may not be sufficient for </a:t>
            </a:r>
            <a:r>
              <a:rPr lang="en-US" dirty="0" err="1" smtClean="0">
                <a:ln w="11430"/>
              </a:rPr>
              <a:t>Genesys</a:t>
            </a:r>
            <a:r>
              <a:rPr lang="en-US" dirty="0" smtClean="0">
                <a:ln w="11430"/>
              </a:rPr>
              <a:t> in general. We will look into potential custom workflows going forward.</a:t>
            </a:r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gray">
          <a:xfrm>
            <a:off x="359954" y="2272406"/>
            <a:ext cx="208648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Feel</a:t>
            </a:r>
            <a:r>
              <a:rPr kumimoji="0" lang="en-US" sz="1600" b="0" i="0" u="none" strike="noStrike" kern="0" cap="none" spc="0" normalizeH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free to try out-of-box workflows as they do provide automation of approval cycles with notifications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baseline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Please</a:t>
            </a: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 provide feedback!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23" charset="-128"/>
              <a:cs typeface="ＭＳ Ｐゴシック" pitchFamily="123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434" y="2449102"/>
            <a:ext cx="6456072" cy="38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FTP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1">
              <a:buClr>
                <a:srgbClr val="C00000"/>
              </a:buClr>
            </a:pPr>
            <a:r>
              <a:rPr lang="en-US" dirty="0" smtClean="0">
                <a:hlinkClick r:id="rId3"/>
              </a:rPr>
              <a:t>ftp://alfresco.genesyslab.com/</a:t>
            </a:r>
            <a:endParaRPr lang="en-US" dirty="0" smtClean="0"/>
          </a:p>
          <a:p>
            <a:pPr lvl="1">
              <a:buClr>
                <a:srgbClr val="C00000"/>
              </a:buClr>
            </a:pPr>
            <a:r>
              <a:rPr lang="en-US" dirty="0" smtClean="0"/>
              <a:t>Use FTP for large files (2 BG and over) and folder mapping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505" y="2001262"/>
            <a:ext cx="7681107" cy="449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 Syntax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57972"/>
            <a:ext cx="8443912" cy="4778375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The list below provides some tips and tricks for using the Alfresco Search feature: </a:t>
            </a:r>
          </a:p>
          <a:p>
            <a:pPr lvl="2"/>
            <a:r>
              <a:rPr lang="en-US" sz="1100" b="1" dirty="0" smtClean="0"/>
              <a:t>Search for a single term –</a:t>
            </a:r>
            <a:r>
              <a:rPr lang="en-US" sz="1100" dirty="0" smtClean="0"/>
              <a:t> terms cannot contain whitespace:</a:t>
            </a:r>
          </a:p>
          <a:p>
            <a:pPr lvl="4">
              <a:buNone/>
            </a:pPr>
            <a:r>
              <a:rPr lang="en-US" sz="1100" dirty="0" smtClean="0"/>
              <a:t> Example: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banana, or TEXT: pumpkin</a:t>
            </a:r>
          </a:p>
          <a:p>
            <a:pPr lvl="2"/>
            <a:r>
              <a:rPr lang="en-US" sz="1100" b="1" dirty="0" smtClean="0"/>
              <a:t>Search for a phrase – </a:t>
            </a:r>
            <a:r>
              <a:rPr lang="en-US" sz="1100" dirty="0" smtClean="0"/>
              <a:t>enclose in double quotes</a:t>
            </a:r>
            <a:r>
              <a:rPr lang="en-US" sz="1100" b="1" dirty="0" smtClean="0"/>
              <a:t>:</a:t>
            </a:r>
          </a:p>
          <a:p>
            <a:pPr lvl="4">
              <a:buNone/>
            </a:pPr>
            <a:r>
              <a:rPr lang="en-US" sz="1100" dirty="0" smtClean="0"/>
              <a:t> Example: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“big orange pumpkin”</a:t>
            </a:r>
          </a:p>
          <a:p>
            <a:pPr lvl="2"/>
            <a:r>
              <a:rPr lang="en-US" sz="1100" b="1" dirty="0" smtClean="0"/>
              <a:t>Search for an exact term </a:t>
            </a:r>
            <a:r>
              <a:rPr lang="en-US" sz="1100" dirty="0" smtClean="0"/>
              <a:t>– prefix with ‘=‘:</a:t>
            </a:r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=cooking</a:t>
            </a:r>
          </a:p>
          <a:p>
            <a:pPr lvl="2"/>
            <a:r>
              <a:rPr lang="en-US" sz="1100" b="1" dirty="0" smtClean="0"/>
              <a:t>Term Expansion/Tokenization – </a:t>
            </a:r>
            <a:r>
              <a:rPr lang="en-US" sz="1100" dirty="0" smtClean="0"/>
              <a:t>prefix with ‘~’:</a:t>
            </a:r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~cooking</a:t>
            </a:r>
          </a:p>
          <a:p>
            <a:pPr lvl="2"/>
            <a:r>
              <a:rPr lang="en-US" sz="1100" b="1" dirty="0" smtClean="0"/>
              <a:t>Conjunctions – </a:t>
            </a:r>
            <a:r>
              <a:rPr lang="en-US" sz="1100" dirty="0" smtClean="0"/>
              <a:t>combine terms or phrases using ‘AND’</a:t>
            </a:r>
            <a:r>
              <a:rPr lang="en-US" sz="1100" b="1" dirty="0" smtClean="0"/>
              <a:t>:</a:t>
            </a:r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big AND orange AND pumpkin</a:t>
            </a:r>
          </a:p>
          <a:p>
            <a:pPr lvl="2"/>
            <a:r>
              <a:rPr lang="en-US" sz="1100" b="1" dirty="0" smtClean="0"/>
              <a:t>Disjunctions – </a:t>
            </a:r>
            <a:r>
              <a:rPr lang="en-US" sz="1100" dirty="0" smtClean="0"/>
              <a:t>combine terms or phrases using ‘OR’</a:t>
            </a:r>
            <a:r>
              <a:rPr lang="en-US" sz="1100" b="1" dirty="0" smtClean="0"/>
              <a:t>:</a:t>
            </a:r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big OR orange OR pumpkin</a:t>
            </a:r>
          </a:p>
          <a:p>
            <a:pPr lvl="2"/>
            <a:r>
              <a:rPr lang="en-US" sz="1100" b="1" dirty="0" smtClean="0"/>
              <a:t>Negation – </a:t>
            </a:r>
            <a:r>
              <a:rPr lang="en-US" sz="1100" dirty="0" smtClean="0"/>
              <a:t>exclude terms or phrases using ‘NOT’</a:t>
            </a:r>
            <a:r>
              <a:rPr lang="en-US" sz="1100" b="1" dirty="0" smtClean="0"/>
              <a:t>:</a:t>
            </a:r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big NOT orange</a:t>
            </a:r>
          </a:p>
          <a:p>
            <a:pPr lvl="2"/>
            <a:r>
              <a:rPr lang="en-US" sz="1100" b="1" dirty="0" smtClean="0"/>
              <a:t>Fields – </a:t>
            </a:r>
            <a:r>
              <a:rPr lang="en-US" sz="1100" dirty="0" smtClean="0"/>
              <a:t>search specific fields. If not indicated, TEXT is used by default:</a:t>
            </a:r>
            <a:endParaRPr lang="en-US" sz="1100" b="1" dirty="0" smtClean="0"/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DOCUMENTTYPE:whitepaper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1100" b="1" dirty="0" smtClean="0"/>
              <a:t>Wildcards – </a:t>
            </a:r>
            <a:r>
              <a:rPr lang="en-US" sz="1100" dirty="0" smtClean="0"/>
              <a:t>use ‘*’. Can be used in combinations with other operators</a:t>
            </a:r>
            <a:r>
              <a:rPr lang="en-US" sz="1100" b="1" dirty="0" smtClean="0"/>
              <a:t>:</a:t>
            </a:r>
          </a:p>
          <a:p>
            <a:pPr lvl="4">
              <a:buNone/>
            </a:pPr>
            <a:r>
              <a:rPr lang="en-US" sz="1100" dirty="0" smtClean="0"/>
              <a:t> Example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pump*</a:t>
            </a:r>
          </a:p>
          <a:p>
            <a:pPr lvl="1">
              <a:buNone/>
            </a:pPr>
            <a:r>
              <a:rPr lang="en-US" dirty="0" smtClean="0">
                <a:cs typeface="Courier New" pitchFamily="49" charset="0"/>
              </a:rPr>
              <a:t>And there’s more… email for details!</a:t>
            </a:r>
          </a:p>
          <a:p>
            <a:pPr lvl="4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lvl="4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4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4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4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lvl="2"/>
            <a:endParaRPr lang="en-US" b="1" dirty="0" smtClean="0"/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banana or TEXT: banana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>
                <a:ln w="11430"/>
              </a:rPr>
              <a:t>Community space for a particular subject matter</a:t>
            </a:r>
          </a:p>
          <a:p>
            <a:pPr lvl="2"/>
            <a:r>
              <a:rPr lang="en-US" dirty="0" smtClean="0">
                <a:ln w="11430"/>
              </a:rPr>
              <a:t>Site dashboard provides overview of site activity</a:t>
            </a: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2012, </a:t>
            </a:r>
            <a:r>
              <a:rPr lang="en-US" dirty="0" err="1" smtClean="0"/>
              <a:t>Genesys</a:t>
            </a:r>
            <a:r>
              <a:rPr lang="en-US" dirty="0" smtClean="0"/>
              <a:t> Telecommunications Laboratories, Inc. All rights reserved.</a:t>
            </a:r>
            <a:endParaRPr lang="en-US" dirty="0"/>
          </a:p>
        </p:txBody>
      </p:sp>
      <p:pic>
        <p:nvPicPr>
          <p:cNvPr id="4100" name="Picture 4" descr="C:\Users\Rano\AppData\Local\Microsoft\Windows\Temporary Internet Files\Content.IE5\00XS09QX\MC90007875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415" y="2868517"/>
            <a:ext cx="1787395" cy="1900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Alfresco Concepts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Categories </a:t>
            </a:r>
            <a:r>
              <a:rPr lang="en-US" dirty="0" err="1" smtClean="0"/>
              <a:t>vs</a:t>
            </a:r>
            <a:r>
              <a:rPr lang="en-US" dirty="0" smtClean="0"/>
              <a:t> Tags: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Use tags for adding additional context to your documents</a:t>
            </a:r>
          </a:p>
          <a:p>
            <a:pPr lvl="2">
              <a:buClr>
                <a:srgbClr val="C00000"/>
              </a:buClr>
            </a:pPr>
            <a:r>
              <a:rPr lang="en-US" dirty="0" err="1" smtClean="0"/>
              <a:t>Genesys</a:t>
            </a:r>
            <a:r>
              <a:rPr lang="en-US" dirty="0" smtClean="0"/>
              <a:t> corporate has a list of reserved tags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Tags are lower case only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Add tags which are relevant to you (including new tags)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Categories are an older Alfresco concept and we will not be using them within </a:t>
            </a:r>
            <a:r>
              <a:rPr lang="en-US" dirty="0" err="1" smtClean="0"/>
              <a:t>Genesys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Publishing: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Publishing allows you to publish content to various social media websites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We are currently not implementing any publishing channels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Use the external facing website for publishing external content</a:t>
            </a: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 To Note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1">
              <a:buClr>
                <a:srgbClr val="C00000"/>
              </a:buClr>
            </a:pPr>
            <a:r>
              <a:rPr lang="en-US" dirty="0" smtClean="0"/>
              <a:t>Drag and Drop does not work with Internet Explorer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Use FTP for uploading/downloading files over 2 GB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We will be opening up sites for publishing external content anonymously, to customers, to partners, to vendors, etc.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We will be working on custom workflows specifically for </a:t>
            </a:r>
            <a:r>
              <a:rPr lang="en-US" dirty="0" err="1" smtClean="0"/>
              <a:t>Genesys</a:t>
            </a:r>
            <a:r>
              <a:rPr lang="en-US" dirty="0" smtClean="0"/>
              <a:t> in Phase 2. Feel free to use existing workflows and provide feedback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Integration with </a:t>
            </a:r>
            <a:r>
              <a:rPr lang="en-US" dirty="0" err="1" smtClean="0"/>
              <a:t>MediaWiki</a:t>
            </a:r>
            <a:r>
              <a:rPr lang="en-US" dirty="0" smtClean="0"/>
              <a:t> and Jive (Café G) are also part of next phase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Log in using your </a:t>
            </a:r>
            <a:r>
              <a:rPr lang="en-US" dirty="0" err="1" smtClean="0"/>
              <a:t>Genesys</a:t>
            </a:r>
            <a:r>
              <a:rPr lang="en-US" dirty="0" smtClean="0"/>
              <a:t> alias and password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Don’t forget to accept invitations to sites to participate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For reference: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How To Tutorials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hlinkClick r:id="rId3"/>
              </a:rPr>
              <a:t>http://www.alfresco.com/resources/documentation</a:t>
            </a:r>
            <a:endParaRPr lang="en-US" dirty="0" smtClean="0"/>
          </a:p>
          <a:p>
            <a:pPr lvl="2">
              <a:buClr>
                <a:srgbClr val="C00000"/>
              </a:buClr>
            </a:pPr>
            <a:r>
              <a:rPr lang="en-US" dirty="0" smtClean="0"/>
              <a:t>http://wiki.alfresco.com/wiki/Main_Page</a:t>
            </a:r>
          </a:p>
          <a:p>
            <a:pPr lvl="1">
              <a:buClr>
                <a:srgbClr val="C00000"/>
              </a:buClr>
            </a:pPr>
            <a:endParaRPr lang="en-US" dirty="0" smtClean="0"/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Clr>
                <a:srgbClr val="C00000"/>
              </a:buClr>
            </a:pPr>
            <a:r>
              <a:rPr lang="en-US" dirty="0" smtClean="0"/>
              <a:t>Start working with Alfresco!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Currently reviewing feature requests for Phase Two, Phase Next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Includes items discussed in working sessions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Phase Two begins immediately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For questions or bugs, email </a:t>
            </a:r>
            <a:r>
              <a:rPr lang="en-US" dirty="0" smtClean="0">
                <a:hlinkClick r:id="rId3"/>
              </a:rPr>
              <a:t>alfrescosupport@genesyslab.com</a:t>
            </a:r>
            <a:endParaRPr lang="en-US" dirty="0" smtClean="0"/>
          </a:p>
          <a:p>
            <a:pPr lvl="1">
              <a:buClr>
                <a:srgbClr val="C00000"/>
              </a:buClr>
            </a:pPr>
            <a:endParaRPr lang="en-US" dirty="0" smtClean="0"/>
          </a:p>
          <a:p>
            <a:pPr lvl="1">
              <a:buClr>
                <a:srgbClr val="C00000"/>
              </a:buClr>
            </a:pPr>
            <a:endParaRPr lang="en-US" dirty="0" smtClean="0"/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xfrm>
            <a:off x="621574" y="2017644"/>
            <a:ext cx="7868444" cy="1737324"/>
          </a:xfrm>
        </p:spPr>
        <p:txBody>
          <a:bodyPr/>
          <a:lstStyle/>
          <a:p>
            <a:pPr algn="ctr"/>
            <a:r>
              <a:rPr lang="en-US" sz="4000" b="1" dirty="0" smtClean="0"/>
              <a:t>Q &amp; A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57972"/>
            <a:ext cx="8443912" cy="4778375"/>
          </a:xfrm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Sites and </a:t>
            </a:r>
            <a:r>
              <a:rPr lang="en-US" dirty="0" err="1" smtClean="0"/>
              <a:t>Dashlets</a:t>
            </a:r>
            <a:r>
              <a:rPr lang="en-US" dirty="0" smtClean="0"/>
              <a:t> Overview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err="1" smtClean="0"/>
              <a:t>Genesys</a:t>
            </a:r>
            <a:r>
              <a:rPr lang="en-US" dirty="0" smtClean="0"/>
              <a:t> Alfresco Instance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Upload/Manage Content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Aspects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Working with the Calendar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Roles/Permissions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Workflow 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Working with FTP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Search Syntax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Additional Alfresco Concepts</a:t>
            </a:r>
          </a:p>
          <a:p>
            <a:pPr marL="971550" lvl="2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Publishing </a:t>
            </a:r>
          </a:p>
          <a:p>
            <a:pPr marL="971550" lvl="2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Categories </a:t>
            </a:r>
            <a:r>
              <a:rPr lang="en-US" dirty="0" err="1" smtClean="0"/>
              <a:t>vs</a:t>
            </a:r>
            <a:r>
              <a:rPr lang="en-US" dirty="0" smtClean="0"/>
              <a:t> Tags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Known Issues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For questions and bugs email: </a:t>
            </a:r>
            <a:r>
              <a:rPr lang="en-US" dirty="0" smtClean="0">
                <a:hlinkClick r:id="rId3"/>
              </a:rPr>
              <a:t>alfrescosupport@genesyslab.com</a:t>
            </a:r>
            <a:endParaRPr lang="en-US" dirty="0" smtClean="0"/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/>
              <a:t>Q&amp;A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 </a:t>
            </a:r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Sites and </a:t>
            </a:r>
            <a:r>
              <a:rPr lang="en-US" b="1" dirty="0" err="1" smtClean="0"/>
              <a:t>Dashlets</a:t>
            </a:r>
            <a:r>
              <a:rPr lang="en-US" b="1" dirty="0" smtClean="0"/>
              <a:t> Overview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Sites: </a:t>
            </a:r>
          </a:p>
          <a:p>
            <a:pPr lvl="2"/>
            <a:r>
              <a:rPr lang="en-US" dirty="0" smtClean="0">
                <a:ln w="11430"/>
              </a:rPr>
              <a:t>Community space for a particular subject matter including content storage</a:t>
            </a:r>
          </a:p>
          <a:p>
            <a:pPr lvl="2"/>
            <a:r>
              <a:rPr lang="en-US" dirty="0" smtClean="0">
                <a:ln w="11430"/>
              </a:rPr>
              <a:t>Site dashboard provides overview of site activity</a:t>
            </a: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gray">
          <a:xfrm>
            <a:off x="359954" y="2145794"/>
            <a:ext cx="208648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Sites can provide collaboration capabilities such as: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Calendars	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Wiki Pages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Discussions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Blogs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Links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Data</a:t>
            </a:r>
            <a:r>
              <a:rPr kumimoji="0" lang="en-US" sz="1200" b="0" i="0" u="none" strike="noStrike" kern="0" cap="none" spc="0" normalizeH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Lists</a:t>
            </a:r>
            <a:endParaRPr kumimoji="0" lang="en-US" sz="1600" b="0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You must accept your invitation from the site manager to participate in site level activities</a:t>
            </a:r>
            <a:endParaRPr kumimoji="0" lang="en-US" sz="1600" b="0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23" charset="-128"/>
                <a:cs typeface="ＭＳ Ｐゴシック" pitchFamily="123" charset="-128"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23" charset="-128"/>
              <a:cs typeface="ＭＳ Ｐゴシック" pitchFamily="123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502" y="2369086"/>
            <a:ext cx="6353908" cy="377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Sites and </a:t>
            </a:r>
            <a:r>
              <a:rPr lang="en-US" b="1" dirty="0" err="1" smtClean="0"/>
              <a:t>Dashlets</a:t>
            </a:r>
            <a:r>
              <a:rPr lang="en-US" b="1" dirty="0" smtClean="0"/>
              <a:t> Overview Cont’d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1">
              <a:buNone/>
            </a:pPr>
            <a:r>
              <a:rPr lang="en-US" dirty="0" err="1" smtClean="0"/>
              <a:t>Dashlets</a:t>
            </a:r>
            <a:r>
              <a:rPr lang="en-US" dirty="0" smtClean="0"/>
              <a:t>: 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Site dashboards are made up of </a:t>
            </a:r>
            <a:r>
              <a:rPr lang="en-US" dirty="0" err="1" smtClean="0">
                <a:ln w="11430"/>
              </a:rPr>
              <a:t>dashlets</a:t>
            </a:r>
            <a:endParaRPr lang="en-US" dirty="0" smtClean="0">
              <a:ln w="11430"/>
            </a:endParaRPr>
          </a:p>
          <a:p>
            <a:pPr lvl="2">
              <a:buClr>
                <a:srgbClr val="C00000"/>
              </a:buClr>
            </a:pPr>
            <a:r>
              <a:rPr lang="en-US" dirty="0" err="1" smtClean="0">
                <a:ln w="11430"/>
              </a:rPr>
              <a:t>Dashlets</a:t>
            </a:r>
            <a:r>
              <a:rPr lang="en-US" dirty="0" smtClean="0">
                <a:ln w="11430"/>
              </a:rPr>
              <a:t> provide roll-ups of information happening within a particular site</a:t>
            </a: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gray">
          <a:xfrm>
            <a:off x="359954" y="2145794"/>
            <a:ext cx="208648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Dashlets</a:t>
            </a: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also make up your own personal dashboard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Place personal </a:t>
            </a:r>
            <a:r>
              <a:rPr lang="en-US" sz="1600" kern="0" dirty="0" err="1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dashlets</a:t>
            </a: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 on your dashboard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Sites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Tasks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Activities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Profile 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RSS Feed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And many others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Managers can configure what </a:t>
            </a:r>
            <a:r>
              <a:rPr lang="en-US" sz="1600" kern="0" dirty="0" err="1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dashlets</a:t>
            </a: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/features are available/site</a:t>
            </a:r>
            <a:endParaRPr kumimoji="0" lang="en-US" sz="1600" b="0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23" charset="-128"/>
                <a:cs typeface="ＭＳ Ｐゴシック" pitchFamily="123" charset="-128"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23" charset="-128"/>
              <a:cs typeface="ＭＳ Ｐゴシック" pitchFamily="123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434" y="2315226"/>
            <a:ext cx="6456265" cy="38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Genesys</a:t>
            </a:r>
            <a:r>
              <a:rPr lang="en-US" b="1" dirty="0" smtClean="0"/>
              <a:t> Alfresco Instance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2" y="1197728"/>
            <a:ext cx="5951743" cy="4778375"/>
          </a:xfrm>
        </p:spPr>
        <p:txBody>
          <a:bodyPr/>
          <a:lstStyle/>
          <a:p>
            <a:pPr lvl="1">
              <a:buClr>
                <a:srgbClr val="C00000"/>
              </a:buClr>
            </a:pPr>
            <a:r>
              <a:rPr lang="en-US" dirty="0" smtClean="0"/>
              <a:t>Integrated with corporate active directory for single sign-on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Open access sites have been built out for each major business unit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Content in these sites is currently visible. Request to become a site member to have full access to site activities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Site managers can add additional sites for team use. These sites can be restricted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Via Alfresco, we will provide areas to publish content for external consumers: partners, clients, vendors, contractors, etc.</a:t>
            </a:r>
          </a:p>
          <a:p>
            <a:pPr lvl="1">
              <a:buClr>
                <a:srgbClr val="C00000"/>
              </a:buClr>
            </a:pPr>
            <a:endParaRPr lang="en-US" dirty="0" smtClean="0">
              <a:ln w="11430"/>
            </a:endParaRP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gray">
          <a:xfrm>
            <a:off x="353739" y="4124136"/>
            <a:ext cx="5958367" cy="272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1" indent="-169863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Certain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tags have been reserved for corporate use</a:t>
            </a:r>
          </a:p>
          <a:p>
            <a:pPr marL="171450" marR="0" lvl="1" indent="-169863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  <a:ea typeface="ＭＳ Ｐゴシック" pitchFamily="36" charset="-128"/>
                <a:cs typeface="ＭＳ Ｐゴシック"/>
              </a:rPr>
              <a:t>Aspects have been developed to support specific needs of particular business units</a:t>
            </a:r>
          </a:p>
          <a:p>
            <a:pPr marL="171450" marR="0" lvl="1" indent="-169863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A general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Genesys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aspect is available for all corporate documents</a:t>
            </a:r>
          </a:p>
          <a:p>
            <a:pPr marL="171450" marR="0" lvl="1" indent="-169863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Always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looking for feedback!</a:t>
            </a:r>
          </a:p>
          <a:p>
            <a:pPr marL="171450" marR="0" lvl="1" indent="-169863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</p:txBody>
      </p:sp>
      <p:pic>
        <p:nvPicPr>
          <p:cNvPr id="14" name="Picture 13" descr="sites 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06" y="1197728"/>
            <a:ext cx="2073370" cy="4925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Upload/Manage Content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2"/>
            <a:r>
              <a:rPr lang="en-US" dirty="0" smtClean="0">
                <a:ln w="11430"/>
              </a:rPr>
              <a:t>Upload content via ‘Upload’ prompt or drag and drop onto document library</a:t>
            </a:r>
          </a:p>
          <a:p>
            <a:pPr lvl="2"/>
            <a:r>
              <a:rPr lang="en-US" dirty="0" smtClean="0">
                <a:ln w="11430"/>
              </a:rPr>
              <a:t>Also create content inline</a:t>
            </a:r>
          </a:p>
          <a:p>
            <a:pPr lvl="2"/>
            <a:r>
              <a:rPr lang="en-US" dirty="0" smtClean="0">
                <a:ln w="11430"/>
              </a:rPr>
              <a:t>Click on document link to manage the document and associated properties</a:t>
            </a: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gray">
          <a:xfrm>
            <a:off x="359954" y="2089522"/>
            <a:ext cx="208648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Preview/edit the document directly in your browser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Editing Offline locks the document for editing by other people</a:t>
            </a:r>
            <a:r>
              <a:rPr kumimoji="0" lang="en-US" sz="1600" b="0" i="0" u="none" strike="noStrike" kern="0" cap="none" spc="0" normalizeH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– read only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baseline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Manage versions,</a:t>
            </a: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 aspects properties, tags, permissions, document types, workflows if desired, comments, etc.</a:t>
            </a:r>
            <a:endParaRPr kumimoji="0" lang="en-US" sz="1600" b="0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23" charset="-128"/>
                <a:cs typeface="ＭＳ Ｐゴシック" pitchFamily="123" charset="-128"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23" charset="-128"/>
              <a:cs typeface="ＭＳ Ｐゴシック" pitchFamily="123" charset="-128"/>
            </a:endParaRPr>
          </a:p>
        </p:txBody>
      </p:sp>
      <p:pic>
        <p:nvPicPr>
          <p:cNvPr id="9" name="Picture 8" descr="manage d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0" y="2340666"/>
            <a:ext cx="6327786" cy="4017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Aspects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Aspects are used to provide context to a document through associating a value with a particular property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Using aspects greatly improves discoverability in search</a:t>
            </a: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gray">
          <a:xfrm>
            <a:off x="359954" y="2145794"/>
            <a:ext cx="2878644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Click ‘Manage Aspects’ to apply aspects to your document. You</a:t>
            </a:r>
            <a:r>
              <a:rPr kumimoji="0" lang="en-US" sz="1600" b="0" i="0" u="none" strike="noStrike" kern="0" cap="none" spc="0" normalizeH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can apply more than one.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noProof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For Roll-Out, we will start with the following departmental </a:t>
            </a: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aspects: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Corporate Operations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Event Marketing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Quality and Processes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Project Management Office</a:t>
            </a:r>
          </a:p>
          <a:p>
            <a:pPr marL="800100" lvl="3" indent="-173038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Standard </a:t>
            </a:r>
            <a:r>
              <a:rPr lang="en-US" sz="1400" kern="0" dirty="0" err="1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Genesys</a:t>
            </a:r>
            <a:r>
              <a:rPr lang="en-US" sz="14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 Aspect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n w="11430"/>
                <a:latin typeface="+mn-lt"/>
                <a:ea typeface="ＭＳ Ｐゴシック" pitchFamily="36" charset="-128"/>
                <a:cs typeface="ＭＳ Ｐゴシック"/>
              </a:rPr>
              <a:t>Values immediately show up in property panel</a:t>
            </a: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</p:txBody>
      </p:sp>
      <p:pic>
        <p:nvPicPr>
          <p:cNvPr id="9" name="Picture 8" descr="asp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98" y="2145794"/>
            <a:ext cx="5565678" cy="410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 and Permissions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135275" y="1197728"/>
            <a:ext cx="4689943" cy="4778375"/>
          </a:xfrm>
        </p:spPr>
        <p:txBody>
          <a:bodyPr/>
          <a:lstStyle/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Use roles and permissions to control who has access to sites and documents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Alfresco comes with five standard roles out of box:</a:t>
            </a:r>
          </a:p>
          <a:p>
            <a:pPr lvl="3">
              <a:buClr>
                <a:srgbClr val="C00000"/>
              </a:buClr>
            </a:pPr>
            <a:r>
              <a:rPr lang="en-US" b="1" dirty="0" smtClean="0">
                <a:ln w="11430"/>
              </a:rPr>
              <a:t>Site Managers :  </a:t>
            </a:r>
            <a:r>
              <a:rPr lang="en-US" dirty="0" smtClean="0"/>
              <a:t>full rights to all site content — what they have created themselves and what other site members have created.</a:t>
            </a:r>
          </a:p>
          <a:p>
            <a:pPr lvl="3">
              <a:buClr>
                <a:srgbClr val="C00000"/>
              </a:buClr>
            </a:pPr>
            <a:r>
              <a:rPr lang="en-US" b="1" dirty="0" smtClean="0"/>
              <a:t>Collaborators: </a:t>
            </a:r>
            <a:r>
              <a:rPr lang="en-US" dirty="0" smtClean="0"/>
              <a:t>full rights to all site content they own; they have rights to edit but not delete content created by other site members.</a:t>
            </a:r>
          </a:p>
          <a:p>
            <a:pPr lvl="3">
              <a:buClr>
                <a:srgbClr val="C00000"/>
              </a:buClr>
            </a:pPr>
            <a:r>
              <a:rPr lang="en-US" b="1" dirty="0" smtClean="0"/>
              <a:t>Contributors: </a:t>
            </a:r>
            <a:r>
              <a:rPr lang="en-US" dirty="0" smtClean="0"/>
              <a:t>full rights to all site content they own; they cannot edit or delete content created by other site members.</a:t>
            </a:r>
          </a:p>
          <a:p>
            <a:pPr lvl="3">
              <a:buClr>
                <a:srgbClr val="C00000"/>
              </a:buClr>
            </a:pPr>
            <a:r>
              <a:rPr lang="en-US" b="1" dirty="0" smtClean="0"/>
              <a:t>Consumers: </a:t>
            </a:r>
            <a:r>
              <a:rPr lang="en-US" dirty="0" smtClean="0"/>
              <a:t>have view-only rights in a site: they cannot create their own content</a:t>
            </a:r>
          </a:p>
          <a:p>
            <a:pPr lvl="3">
              <a:buClr>
                <a:srgbClr val="C00000"/>
              </a:buClr>
            </a:pPr>
            <a:r>
              <a:rPr lang="en-US" b="1" dirty="0" smtClean="0"/>
              <a:t>Administrators: </a:t>
            </a:r>
            <a:r>
              <a:rPr lang="en-US" dirty="0" smtClean="0"/>
              <a:t>full privileges to entire repository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We may be adding additional roles going forward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Site Managers and </a:t>
            </a:r>
            <a:r>
              <a:rPr lang="en-US" dirty="0" err="1" smtClean="0"/>
              <a:t>Admins</a:t>
            </a:r>
            <a:r>
              <a:rPr lang="en-US" dirty="0" smtClean="0"/>
              <a:t> can invite users to sites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You can view individuals’ site roles in the members list</a:t>
            </a:r>
          </a:p>
          <a:p>
            <a:pPr lvl="3">
              <a:buClr>
                <a:srgbClr val="C00000"/>
              </a:buClr>
            </a:pPr>
            <a:endParaRPr lang="en-US" dirty="0" smtClean="0"/>
          </a:p>
          <a:p>
            <a:pPr lvl="3">
              <a:buClr>
                <a:srgbClr val="C00000"/>
              </a:buClr>
            </a:pPr>
            <a:endParaRPr lang="en-US" dirty="0" smtClean="0">
              <a:ln w="11430"/>
            </a:endParaRPr>
          </a:p>
          <a:p>
            <a:pPr lvl="2">
              <a:buClr>
                <a:srgbClr val="C00000"/>
              </a:buClr>
            </a:pPr>
            <a:endParaRPr lang="en-US" dirty="0" smtClean="0">
              <a:ln w="11430"/>
            </a:endParaRP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pic>
        <p:nvPicPr>
          <p:cNvPr id="9" name="Picture 8" descr="user permiss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93" y="1349676"/>
            <a:ext cx="3063780" cy="2286911"/>
          </a:xfrm>
          <a:prstGeom prst="rect">
            <a:avLst/>
          </a:prstGeom>
        </p:spPr>
      </p:pic>
      <p:pic>
        <p:nvPicPr>
          <p:cNvPr id="10" name="Picture 9" descr="document permiss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103" y="4000700"/>
            <a:ext cx="3796030" cy="198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the Calendar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60363" y="1197728"/>
            <a:ext cx="8443912" cy="4778375"/>
          </a:xfrm>
        </p:spPr>
        <p:txBody>
          <a:bodyPr/>
          <a:lstStyle/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The calendar is one of the features available for sites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Calendar event properties are standard and do not include ‘Organizer’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For this release, ‘Organizer’ can be indicated in the description field.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ln w="11430"/>
              </a:rPr>
              <a:t>We will look at customizing the calendar fields in Phase Two</a:t>
            </a:r>
          </a:p>
          <a:p>
            <a:pPr lvl="2"/>
            <a:endParaRPr lang="en-US" dirty="0" smtClean="0">
              <a:ln w="11430"/>
            </a:endParaRPr>
          </a:p>
          <a:p>
            <a:endParaRPr lang="en-US" sz="1100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2012, Genesys Telecommunications Laboratories, Inc. All rights reserved.</a:t>
            </a:r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gray">
          <a:xfrm>
            <a:off x="359954" y="2427154"/>
            <a:ext cx="208648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We will also explore synchronization with the Outlook</a:t>
            </a:r>
            <a:r>
              <a:rPr kumimoji="0" lang="en-US" sz="1600" b="0" i="0" u="none" strike="noStrike" kern="0" cap="none" spc="0" normalizeH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6" charset="-128"/>
                <a:cs typeface="ＭＳ Ｐゴシック"/>
              </a:rPr>
              <a:t> calendar via the iCal feed</a:t>
            </a:r>
            <a:endParaRPr kumimoji="0" lang="en-US" sz="1600" b="0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342900" marR="0" lvl="2" indent="-1730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6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23" charset="-128"/>
                <a:cs typeface="ＭＳ Ｐゴシック" pitchFamily="123" charset="-128"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23" charset="-128"/>
              <a:cs typeface="ＭＳ Ｐゴシック" pitchFamily="123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5064" y="2648619"/>
            <a:ext cx="6153617" cy="36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Sys2012_v2">
  <a:themeElements>
    <a:clrScheme name="Genesys2012">
      <a:dk1>
        <a:srgbClr val="000000"/>
      </a:dk1>
      <a:lt1>
        <a:sysClr val="window" lastClr="FFFFFF"/>
      </a:lt1>
      <a:dk2>
        <a:srgbClr val="000000"/>
      </a:dk2>
      <a:lt2>
        <a:srgbClr val="E3DED1"/>
      </a:lt2>
      <a:accent1>
        <a:srgbClr val="005395"/>
      </a:accent1>
      <a:accent2>
        <a:srgbClr val="008DA9"/>
      </a:accent2>
      <a:accent3>
        <a:srgbClr val="BAC405"/>
      </a:accent3>
      <a:accent4>
        <a:srgbClr val="F8981D"/>
      </a:accent4>
      <a:accent5>
        <a:srgbClr val="FDB813"/>
      </a:accent5>
      <a:accent6>
        <a:srgbClr val="B5121B"/>
      </a:accent6>
      <a:hlink>
        <a:srgbClr val="7EA6D8"/>
      </a:hlink>
      <a:folHlink>
        <a:srgbClr val="969696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CDCDC"/>
        </a:solidFill>
        <a:ln w="9525">
          <a:solidFill>
            <a:srgbClr val="A6A6A6"/>
          </a:solidFill>
          <a:round/>
          <a:headEnd/>
          <a:tailEnd/>
        </a:ln>
        <a:effectLst/>
      </a:spPr>
      <a:bodyPr rtlCol="0" anchor="ctr"/>
      <a:lstStyle>
        <a:defPPr algn="ctr">
          <a:defRPr>
            <a:solidFill>
              <a:schemeClr val="lt1"/>
            </a:solidFill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215584"/>
        </a:dk2>
        <a:lt2>
          <a:srgbClr val="808080"/>
        </a:lt2>
        <a:accent1>
          <a:srgbClr val="7DA2D9"/>
        </a:accent1>
        <a:accent2>
          <a:srgbClr val="006B21"/>
        </a:accent2>
        <a:accent3>
          <a:srgbClr val="FFFFFF"/>
        </a:accent3>
        <a:accent4>
          <a:srgbClr val="000000"/>
        </a:accent4>
        <a:accent5>
          <a:srgbClr val="BFCEE9"/>
        </a:accent5>
        <a:accent6>
          <a:srgbClr val="00601D"/>
        </a:accent6>
        <a:hlink>
          <a:srgbClr val="C6060B"/>
        </a:hlink>
        <a:folHlink>
          <a:srgbClr val="E1C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artner xmlns="1f0791a3-5f63-4635-91f8-e516fa76410c" xsi:nil="true"/>
    <Professional_x0020_Services xmlns="1f0791a3-5f63-4635-91f8-e516fa76410c" xsi:nil="true"/>
    <Reviewed_x0020_Date xmlns="1f0791a3-5f63-4635-91f8-e516fa76410c" xsi:nil="true"/>
    <Sales_x0020_Lifecycle xmlns="1f0791a3-5f63-4635-91f8-e516fa76410c"/>
    <Archive_x0020_Date xmlns="82937ef5-02d4-4290-84f2-80dbbd15b47e">2013-01-18T08:00:00+00:00</Archive_x0020_Date>
    <Solution xmlns="1f0791a3-5f63-4635-91f8-e516fa76410c" xsi:nil="true"/>
    <Publishing_x0020_Group xmlns="1f0791a3-5f63-4635-91f8-e516fa76410c">Marketing Communications</Publishing_x0020_Group>
    <_x0032_nd_x0020_Product xmlns="1f0791a3-5f63-4635-91f8-e516fa76410c" xsi:nil="true"/>
    <Document_x0020_Keywords xmlns="1f0791a3-5f63-4635-91f8-e516fa76410c" xsi:nil="true"/>
    <File_x0020_Category xmlns="1f0791a3-5f63-4635-91f8-e516fa76410c">20</File_x0020_Category>
    <Global_x0020_Demand_x0020_Creation xmlns="1f0791a3-5f63-4635-91f8-e516fa76410c" xsi:nil="true"/>
    <File_x0020_Status xmlns="82937ef5-02d4-4290-84f2-80dbbd15b47e" xsi:nil="true"/>
    <File_x0020_Author xmlns="1f0791a3-5f63-4635-91f8-e516fa76410c">278</File_x0020_Author>
    <Marcom xmlns="1f0791a3-5f63-4635-91f8-e516fa76410c" xsi:nil="true"/>
    <Services xmlns="1f0791a3-5f63-4635-91f8-e516fa76410c" xsi:nil="true"/>
    <Document_x0020_Description xmlns="1f0791a3-5f63-4635-91f8-e516fa76410c">Genesys Template 2012 regular width</Document_x0020_Description>
    <Sales_x0020_Handbook xmlns="82937ef5-02d4-4290-84f2-80dbbd15b47e" xsi:nil="true"/>
    <Primary_x0020_Product xmlns="1f0791a3-5f63-4635-91f8-e516fa76410c">4</Primary_x0020_Product>
    <Permissions xmlns="1f0791a3-5f63-4635-91f8-e516fa76410c">
      <Value>Internal</Value>
    </Permissions>
    <Industry xmlns="1f0791a3-5f63-4635-91f8-e516fa76410c" xsi:nil="true"/>
    <Partner_x0020_Co-marketing xmlns="1f0791a3-5f63-4635-91f8-e516fa76410c" xsi:nil="true"/>
    <Company_x0020_Name xmlns="1f0791a3-5f63-4635-91f8-e516fa76410c" xsi:nil="true"/>
    <File_x0020__x0020_Owner xmlns="82937ef5-02d4-4290-84f2-80dbbd15b47e">
      <UserInfo>
        <DisplayName>Joanne Lesser</DisplayName>
        <AccountId>1906</AccountId>
        <AccountType/>
      </UserInfo>
    </File_x0020__x0020_Owner>
    <Publish_x0020_Date xmlns="1f0791a3-5f63-4635-91f8-e516fa76410c">2012-01-19T08:00:00+00:00</Publish_x0020_Date>
    <Reviewed_x0020_By xmlns="1f0791a3-5f63-4635-91f8-e516fa76410c" xsi:nil="true"/>
    <GenesysDocId xmlns="1f0791a3-5f63-4635-91f8-e516fa76410c">3e1ea21b-4a80-475e-9c07-c438eea61d70</GenesysDocId>
    <Release_x0020_Number xmlns="1f0791a3-5f63-4635-91f8-e516fa76410c" xsi:nil="true"/>
    <Sales_x0020_Tools_x0020_Matrix xmlns="1f0791a3-5f63-4635-91f8-e516fa76410c">false</Sales_x0020_Tools_x0020_Matrix>
    <Region xmlns="1f0791a3-5f63-4635-91f8-e516fa76410c">
      <Value>Global</Value>
    </Region>
    <Competitors xmlns="1f0791a3-5f63-4635-91f8-e516fa76410c"/>
    <Partner_x0020_Program xmlns="1f0791a3-5f63-4635-91f8-e516fa76410c" xsi:nil="true"/>
    <Expiration_x0020_Date xmlns="1f0791a3-5f63-4635-91f8-e516fa76410c" xsi:nil="true"/>
    <File_x0020_Publisher xmlns="1f0791a3-5f63-4635-91f8-e516fa76410c">Khin Wynn</File_x0020_Publisher>
    <Document_x0020_Language xmlns="1f0791a3-5f63-4635-91f8-e516fa76410c">English</Document_x0020_Language>
    <_x0033_rd_x0020_Product xmlns="1f0791a3-5f63-4635-91f8-e516fa76410c" xsi:nil="true"/>
    <Document_x0020_Name xmlns="b6c84141-f4b2-4776-b88e-517c7ce3e277">Genesys PowerPoint Template 2012 regular width</Document_x0020_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Xchange Document" ma:contentTypeID="0x0101007CA19473B95C1D4CB7A99E373B691BF00048401A5F55BE544889EFA33B5DD665F0" ma:contentTypeVersion="21" ma:contentTypeDescription="" ma:contentTypeScope="" ma:versionID="30a12d78673f50de758a6d05167636dc">
  <xsd:schema xmlns:xsd="http://www.w3.org/2001/XMLSchema" xmlns:p="http://schemas.microsoft.com/office/2006/metadata/properties" xmlns:ns1="b6c84141-f4b2-4776-b88e-517c7ce3e277" xmlns:ns3="1f0791a3-5f63-4635-91f8-e516fa76410c" xmlns:ns4="82937ef5-02d4-4290-84f2-80dbbd15b47e" targetNamespace="http://schemas.microsoft.com/office/2006/metadata/properties" ma:root="true" ma:fieldsID="56693385b00b0558a9f304dbd5869450" ns1:_="" ns3:_="" ns4:_="">
    <xsd:import namespace="b6c84141-f4b2-4776-b88e-517c7ce3e277"/>
    <xsd:import namespace="1f0791a3-5f63-4635-91f8-e516fa76410c"/>
    <xsd:import namespace="82937ef5-02d4-4290-84f2-80dbbd15b47e"/>
    <xsd:element name="properties">
      <xsd:complexType>
        <xsd:sequence>
          <xsd:element name="documentManagement">
            <xsd:complexType>
              <xsd:all>
                <xsd:element ref="ns1:Document_x0020_Name"/>
                <xsd:element ref="ns3:Document_x0020_Description"/>
                <xsd:element ref="ns3:Permissions" minOccurs="0"/>
                <xsd:element ref="ns3:File_x0020_Author"/>
                <xsd:element ref="ns4:File_x0020__x0020_Owner"/>
                <xsd:element ref="ns3:File_x0020_Category" minOccurs="0"/>
                <xsd:element ref="ns3:Primary_x0020_Product" minOccurs="0"/>
                <xsd:element ref="ns3:_x0032_nd_x0020_Product" minOccurs="0"/>
                <xsd:element ref="ns3:_x0033_rd_x0020_Product" minOccurs="0"/>
                <xsd:element ref="ns3:Release_x0020_Number" minOccurs="0"/>
                <xsd:element ref="ns3:Region" minOccurs="0"/>
                <xsd:element ref="ns3:Document_x0020_Language"/>
                <xsd:element ref="ns3:Document_x0020_Keywords" minOccurs="0"/>
                <xsd:element ref="ns3:Company_x0020_Name" minOccurs="0"/>
                <xsd:element ref="ns3:Competitors" minOccurs="0"/>
                <xsd:element ref="ns3:Industry" minOccurs="0"/>
                <xsd:element ref="ns3:Partner" minOccurs="0"/>
                <xsd:element ref="ns3:Partner_x0020_Co-marketing" minOccurs="0"/>
                <xsd:element ref="ns3:Partner_x0020_Program" minOccurs="0"/>
                <xsd:element ref="ns3:Sales_x0020_Lifecycle" minOccurs="0"/>
                <xsd:element ref="ns3:Professional_x0020_Services" minOccurs="0"/>
                <xsd:element ref="ns3:Solution" minOccurs="0"/>
                <xsd:element ref="ns3:Services" minOccurs="0"/>
                <xsd:element ref="ns3:Marcom" minOccurs="0"/>
                <xsd:element ref="ns3:Global_x0020_Demand_x0020_Creation" minOccurs="0"/>
                <xsd:element ref="ns3:Publish_x0020_Date" minOccurs="0"/>
                <xsd:element ref="ns3:File_x0020_Publisher" minOccurs="0"/>
                <xsd:element ref="ns3:Publishing_x0020_Group"/>
                <xsd:element ref="ns3:Sales_x0020_Tools_x0020_Matrix" minOccurs="0"/>
                <xsd:element ref="ns3:Reviewed_x0020_By" minOccurs="0"/>
                <xsd:element ref="ns3:Reviewed_x0020_Date" minOccurs="0"/>
                <xsd:element ref="ns4:Sales_x0020_Handbook" minOccurs="0"/>
                <xsd:element ref="ns3:GenesysDocId" minOccurs="0"/>
                <xsd:element ref="ns4:Archive_x0020_Date" minOccurs="0"/>
                <xsd:element ref="ns3:Expiration_x0020_Date" minOccurs="0"/>
                <xsd:element ref="ns4:File_x0020_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6c84141-f4b2-4776-b88e-517c7ce3e277" elementFormDefault="qualified">
    <xsd:import namespace="http://schemas.microsoft.com/office/2006/documentManagement/types"/>
    <xsd:element name="Document_x0020_Name" ma:index="0" ma:displayName="Document Name" ma:description="" ma:internalName="Document_x0020_Nam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f0791a3-5f63-4635-91f8-e516fa76410c" elementFormDefault="qualified">
    <xsd:import namespace="http://schemas.microsoft.com/office/2006/documentManagement/types"/>
    <xsd:element name="Document_x0020_Description" ma:index="2" ma:displayName="Document Description" ma:default="" ma:internalName="Document_x0020_Description">
      <xsd:simpleType>
        <xsd:restriction base="dms:Note"/>
      </xsd:simpleType>
    </xsd:element>
    <xsd:element name="Permissions" ma:index="3" nillable="true" ma:displayName="Permissions" ma:default="Internal" ma:internalName="Permission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ellers"/>
                    <xsd:enumeration value="Internal"/>
                    <xsd:enumeration value="Gold Partners"/>
                    <xsd:enumeration value="Partners"/>
                  </xsd:restriction>
                </xsd:simpleType>
              </xsd:element>
            </xsd:sequence>
          </xsd:extension>
        </xsd:complexContent>
      </xsd:complexType>
    </xsd:element>
    <xsd:element name="File_x0020_Author" ma:index="4" ma:displayName="File Author" ma:description="Created the original document" ma:list="df976eed-70ec-4b46-9844-244f0035ed4d" ma:internalName="File_x0020_Author" ma:showField="Title" ma:web="82937ef5-02d4-4290-84f2-80dbbd15b47e">
      <xsd:simpleType>
        <xsd:restriction base="dms:Lookup"/>
      </xsd:simpleType>
    </xsd:element>
    <xsd:element name="File_x0020_Category" ma:index="6" nillable="true" ma:displayName="File Category" ma:list="282c72ae-bf3a-4771-be06-300c814a4a12" ma:internalName="File_x0020_Category" ma:showField="Title" ma:web="82937ef5-02d4-4290-84f2-80dbbd15b47e">
      <xsd:simpleType>
        <xsd:restriction base="dms:Lookup"/>
      </xsd:simpleType>
    </xsd:element>
    <xsd:element name="Primary_x0020_Product" ma:index="7" nillable="true" ma:displayName="Primary Product" ma:list="bc3d7427-854f-470e-b22a-e4382e54da2b" ma:internalName="Primary_x0020_Product" ma:showField="Title" ma:web="82937ef5-02d4-4290-84f2-80dbbd15b47e">
      <xsd:simpleType>
        <xsd:restriction base="dms:Lookup"/>
      </xsd:simpleType>
    </xsd:element>
    <xsd:element name="_x0032_nd_x0020_Product" ma:index="8" nillable="true" ma:displayName="2nd Product" ma:list="bc3d7427-854f-470e-b22a-e4382e54da2b" ma:internalName="_x0032_nd_x0020_Product" ma:showField="Title" ma:web="82937ef5-02d4-4290-84f2-80dbbd15b47e">
      <xsd:simpleType>
        <xsd:restriction base="dms:Lookup"/>
      </xsd:simpleType>
    </xsd:element>
    <xsd:element name="_x0033_rd_x0020_Product" ma:index="9" nillable="true" ma:displayName="3rd Product" ma:list="bc3d7427-854f-470e-b22a-e4382e54da2b" ma:internalName="_x0033_rd_x0020_Product" ma:showField="Title" ma:web="82937ef5-02d4-4290-84f2-80dbbd15b47e">
      <xsd:simpleType>
        <xsd:restriction base="dms:Lookup"/>
      </xsd:simpleType>
    </xsd:element>
    <xsd:element name="Release_x0020_Number" ma:index="10" nillable="true" ma:displayName="Release Number" ma:description="i.e 7.5 GETS" ma:list="37cfbcf5-2e62-4438-9cba-c83e00743539" ma:internalName="Release_x0020_Number" ma:showField="Title" ma:web="82937ef5-02d4-4290-84f2-80dbbd15b47e">
      <xsd:simpleType>
        <xsd:restriction base="dms:Lookup"/>
      </xsd:simpleType>
    </xsd:element>
    <xsd:element name="Region" ma:index="11" nillable="true" ma:displayName="Region" ma:default="Global" ma:internalName="Reg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lobal"/>
                    <xsd:enumeration value="APAC"/>
                    <xsd:enumeration value="EMEA"/>
                    <xsd:enumeration value="Japan"/>
                    <xsd:enumeration value="Latin America"/>
                    <xsd:enumeration value="North America"/>
                  </xsd:restriction>
                </xsd:simpleType>
              </xsd:element>
            </xsd:sequence>
          </xsd:extension>
        </xsd:complexContent>
      </xsd:complexType>
    </xsd:element>
    <xsd:element name="Document_x0020_Language" ma:index="12" ma:displayName="Document Language" ma:default="English" ma:format="Dropdown" ma:internalName="Document_x0020_Language">
      <xsd:simpleType>
        <xsd:restriction base="dms:Choice">
          <xsd:enumeration value="Chinese Simplified"/>
          <xsd:enumeration value="Chinese Traditional"/>
          <xsd:enumeration value="Dutch"/>
          <xsd:enumeration value="English"/>
          <xsd:enumeration value="French"/>
          <xsd:enumeration value="German"/>
          <xsd:enumeration value="Italian"/>
          <xsd:enumeration value="Japanese"/>
          <xsd:enumeration value="Korean"/>
          <xsd:enumeration value="Portuguese"/>
          <xsd:enumeration value="Spanish"/>
        </xsd:restriction>
      </xsd:simpleType>
    </xsd:element>
    <xsd:element name="Document_x0020_Keywords" ma:index="13" nillable="true" ma:displayName="Document Keywords" ma:internalName="Document_x0020_Keywords">
      <xsd:simpleType>
        <xsd:restriction base="dms:Text">
          <xsd:maxLength value="255"/>
        </xsd:restriction>
      </xsd:simpleType>
    </xsd:element>
    <xsd:element name="Company_x0020_Name" ma:index="14" nillable="true" ma:displayName="Company Name" ma:description="Is there a customer associated with this document?" ma:list="50e6e1f2-43c2-4cc2-b686-dcc16b7b73b9" ma:internalName="Company_x0020_Name" ma:showField="Title" ma:web="82937ef5-02d4-4290-84f2-80dbbd15b47e">
      <xsd:simpleType>
        <xsd:restriction base="dms:Lookup"/>
      </xsd:simpleType>
    </xsd:element>
    <xsd:element name="Competitors" ma:index="15" nillable="true" ma:displayName="Competitors" ma:default="" ma:internalName="Competitor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pect"/>
                    <xsd:enumeration value="Avaya"/>
                    <xsd:enumeration value="Cisco"/>
                    <xsd:enumeration value="Interactive Intelligence"/>
                    <xsd:enumeration value="Intervoice"/>
                    <xsd:enumeration value="Invision"/>
                    <xsd:enumeration value="NICE-IEX"/>
                    <xsd:enumeration value="Nortel"/>
                    <xsd:enumeration value="Siemens"/>
                    <xsd:enumeration value="TeleOpti"/>
                    <xsd:enumeration value="Verint-Witnes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Industry" ma:index="16" nillable="true" ma:displayName="Industry" ma:list="ff10acbf-6a55-4ac5-95d7-45974afb3dce" ma:internalName="Industry" ma:showField="Title" ma:web="82937ef5-02d4-4290-84f2-80dbbd15b47e">
      <xsd:simpleType>
        <xsd:restriction base="dms:Lookup"/>
      </xsd:simpleType>
    </xsd:element>
    <xsd:element name="Partner" ma:index="17" nillable="true" ma:displayName="Partner" ma:list="ab70b803-38b0-4e00-aa7d-4ed422324bc8" ma:internalName="Partner" ma:showField="Title" ma:web="82937ef5-02d4-4290-84f2-80dbbd15b47e">
      <xsd:simpleType>
        <xsd:restriction base="dms:Lookup"/>
      </xsd:simpleType>
    </xsd:element>
    <xsd:element name="Partner_x0020_Co-marketing" ma:index="18" nillable="true" ma:displayName="Partner Co-marketing" ma:list="2e3af220-6fa4-4e3c-add7-45062c257a3c" ma:internalName="Partner_x0020_Co_x002d_marketing" ma:showField="Title" ma:web="82937ef5-02d4-4290-84f2-80dbbd15b47e">
      <xsd:simpleType>
        <xsd:restriction base="dms:Lookup"/>
      </xsd:simpleType>
    </xsd:element>
    <xsd:element name="Partner_x0020_Program" ma:index="19" nillable="true" ma:displayName="Partner Program" ma:description="**Channel Marketing Use Only**" ma:list="cd217689-3182-45d3-8fce-13ff65844df2" ma:internalName="Partner_x0020_Program" ma:showField="Title" ma:web="82937ef5-02d4-4290-84f2-80dbbd15b47e">
      <xsd:simpleType>
        <xsd:restriction base="dms:Lookup"/>
      </xsd:simpleType>
    </xsd:element>
    <xsd:element name="Sales_x0020_Lifecycle" ma:index="20" nillable="true" ma:displayName="Sales Content Level" ma:default="" ma:internalName="Sales_x0020_Lifecyc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es"/>
                    <xsd:enumeration value="Pre-Sales"/>
                    <xsd:enumeration value="Post-Sales"/>
                  </xsd:restriction>
                </xsd:simpleType>
              </xsd:element>
            </xsd:sequence>
          </xsd:extension>
        </xsd:complexContent>
      </xsd:complexType>
    </xsd:element>
    <xsd:element name="Professional_x0020_Services" ma:index="21" nillable="true" ma:displayName="Professional Services" ma:list="f86b278f-c88b-4dd7-ab9e-caa3db661d5c" ma:internalName="Professional_x0020_Services" ma:showField="Title" ma:web="82937ef5-02d4-4290-84f2-80dbbd15b47e">
      <xsd:simpleType>
        <xsd:restriction base="dms:Lookup"/>
      </xsd:simpleType>
    </xsd:element>
    <xsd:element name="Solution" ma:index="22" nillable="true" ma:displayName="Solution" ma:list="da449b64-fecf-4d2b-a9c1-e108484853d5" ma:internalName="Solution" ma:showField="Title" ma:web="82937ef5-02d4-4290-84f2-80dbbd15b47e">
      <xsd:simpleType>
        <xsd:restriction base="dms:Lookup"/>
      </xsd:simpleType>
    </xsd:element>
    <xsd:element name="Services" ma:index="23" nillable="true" ma:displayName="Services" ma:list="7441238f-9885-4c38-8862-06c9cfadd3d9" ma:internalName="Services" ma:showField="Title" ma:web="82937ef5-02d4-4290-84f2-80dbbd15b47e">
      <xsd:simpleType>
        <xsd:restriction base="dms:Lookup"/>
      </xsd:simpleType>
    </xsd:element>
    <xsd:element name="Marcom" ma:index="24" nillable="true" ma:displayName="Marcom" ma:list="40a1f4a8-f601-4ee6-b96e-67bddc76491c" ma:internalName="Marcom" ma:showField="Title" ma:web="82937ef5-02d4-4290-84f2-80dbbd15b47e">
      <xsd:simpleType>
        <xsd:restriction base="dms:Lookup"/>
      </xsd:simpleType>
    </xsd:element>
    <xsd:element name="Global_x0020_Demand_x0020_Creation" ma:index="25" nillable="true" ma:displayName="Global Demand Creation" ma:list="b65b991a-321c-403d-a57d-4d18d217468a" ma:internalName="Global_x0020_Demand_x0020_Creation" ma:showField="Title" ma:web="82937ef5-02d4-4290-84f2-80dbbd15b47e">
      <xsd:simpleType>
        <xsd:restriction base="dms:Lookup"/>
      </xsd:simpleType>
    </xsd:element>
    <xsd:element name="Publish_x0020_Date" ma:index="26" nillable="true" ma:displayName="Publish Date" ma:format="DateOnly" ma:internalName="Publish_x0020_Date">
      <xsd:simpleType>
        <xsd:restriction base="dms:DateTime"/>
      </xsd:simpleType>
    </xsd:element>
    <xsd:element name="File_x0020_Publisher" ma:index="27" nillable="true" ma:displayName="File Publisher" ma:internalName="File_x0020_Publisher">
      <xsd:simpleType>
        <xsd:restriction base="dms:Text">
          <xsd:maxLength value="255"/>
        </xsd:restriction>
      </xsd:simpleType>
    </xsd:element>
    <xsd:element name="Publishing_x0020_Group" ma:index="28" ma:displayName="Publishing Group" ma:default="" ma:format="Dropdown" ma:internalName="Publishing_x0020_Group">
      <xsd:simpleType>
        <xsd:restriction base="dms:Choice">
          <xsd:enumeration value="Americas Field Marketing"/>
          <xsd:enumeration value="APAC Field Marketing"/>
          <xsd:enumeration value="Business Consulting"/>
          <xsd:enumeration value="Corporate Release Management"/>
          <xsd:enumeration value="Customer Marketing"/>
          <xsd:enumeration value="EMEA Field Marketing"/>
          <xsd:enumeration value="Events"/>
          <xsd:enumeration value="Executive Briefing Center"/>
          <xsd:enumeration value="Field Readiness"/>
          <xsd:enumeration value="Genesys Enterprise Telephony Software"/>
          <xsd:enumeration value="Genesys Sales Academy"/>
          <xsd:enumeration value="Genesys University"/>
          <xsd:enumeration value="Global Demand Creation"/>
          <xsd:enumeration value="Managed Service Solutions"/>
          <xsd:enumeration value="Marketing Communications"/>
          <xsd:enumeration value="Marketing Operations"/>
          <xsd:enumeration value="Product Management"/>
          <xsd:enumeration value="Product Marketing"/>
          <xsd:enumeration value="Professional Services"/>
          <xsd:enumeration value="Public Relations"/>
          <xsd:enumeration value="Sales Development"/>
          <xsd:enumeration value="Sales Operations"/>
          <xsd:enumeration value="SEO"/>
          <xsd:enumeration value="Technical Marketing"/>
          <xsd:enumeration value="Technical Support"/>
          <xsd:enumeration value="Worldwide Field &amp; Partner Marketing"/>
          <xsd:enumeration value="WW Channel Marketing - Programs"/>
        </xsd:restriction>
      </xsd:simpleType>
    </xsd:element>
    <xsd:element name="Sales_x0020_Tools_x0020_Matrix" ma:index="29" nillable="true" ma:displayName="ASTM" ma:default="0" ma:description="**FOR ADMIN USE ONLY**" ma:internalName="Sales_x0020_Tools_x0020_Matrix">
      <xsd:simpleType>
        <xsd:restriction base="dms:Boolean"/>
      </xsd:simpleType>
    </xsd:element>
    <xsd:element name="Reviewed_x0020_By" ma:index="30" nillable="true" ma:displayName="Reviewed By" ma:default="" ma:description="** FOR ADMIN USE ONLY **" ma:internalName="Reviewed_x0020_By">
      <xsd:simpleType>
        <xsd:restriction base="dms:Text">
          <xsd:maxLength value="255"/>
        </xsd:restriction>
      </xsd:simpleType>
    </xsd:element>
    <xsd:element name="Reviewed_x0020_Date" ma:index="31" nillable="true" ma:displayName="Reviewed Date" ma:default="" ma:description="** FOR ADMIN USE ONLY **" ma:internalName="Reviewed_x0020_Date">
      <xsd:simpleType>
        <xsd:restriction base="dms:Text">
          <xsd:maxLength value="255"/>
        </xsd:restriction>
      </xsd:simpleType>
    </xsd:element>
    <xsd:element name="GenesysDocId" ma:index="33" nillable="true" ma:displayName="GenesysDocId" ma:internalName="GenesysDocId">
      <xsd:simpleType>
        <xsd:restriction base="dms:Text">
          <xsd:maxLength value="255"/>
        </xsd:restriction>
      </xsd:simpleType>
    </xsd:element>
    <xsd:element name="Expiration_x0020_Date" ma:index="42" nillable="true" ma:displayName="Expiration Date" ma:format="DateOnly" ma:hidden="true" ma:internalName="Expiration_x0020_Date" ma:readOnly="fals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82937ef5-02d4-4290-84f2-80dbbd15b47e" elementFormDefault="qualified">
    <xsd:import namespace="http://schemas.microsoft.com/office/2006/documentManagement/types"/>
    <xsd:element name="File_x0020__x0020_Owner" ma:index="5" ma:displayName="File  Owner" ma:description="Responsible for updates/edits and renewals" ma:list="UserInfo" ma:internalName="File_x0020_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ales_x0020_Handbook" ma:index="32" nillable="true" ma:displayName="Sales Handbook" ma:default="" ma:description="** FOR ADMIN USE ONLY **" ma:internalName="Sales_x0020_Handbook">
      <xsd:simpleType>
        <xsd:restriction base="dms:Text">
          <xsd:maxLength value="255"/>
        </xsd:restriction>
      </xsd:simpleType>
    </xsd:element>
    <xsd:element name="Archive_x0020_Date" ma:index="41" nillable="true" ma:displayName="Archive Date" ma:format="DateOnly" ma:internalName="Archive_x0020_Date" ma:readOnly="false">
      <xsd:simpleType>
        <xsd:restriction base="dms:DateTime"/>
      </xsd:simpleType>
    </xsd:element>
    <xsd:element name="File_x0020_Status" ma:index="43" nillable="true" ma:displayName="File Status" ma:hidden="true" ma:internalName="File_x0020_Statu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7" ma:displayName="Content Type"/>
        <xsd:element ref="dc:title" maxOccurs="1" ma:index="4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F271F1-087C-41F4-AC3B-62B362B8993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b6c84141-f4b2-4776-b88e-517c7ce3e277"/>
    <ds:schemaRef ds:uri="1f0791a3-5f63-4635-91f8-e516fa76410c"/>
    <ds:schemaRef ds:uri="82937ef5-02d4-4290-84f2-80dbbd15b47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F67219-EF0F-4029-A27F-E0311EB0BB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55991-6E77-4DBA-B171-9E888F4F0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84141-f4b2-4776-b88e-517c7ce3e277"/>
    <ds:schemaRef ds:uri="1f0791a3-5f63-4635-91f8-e516fa76410c"/>
    <ds:schemaRef ds:uri="82937ef5-02d4-4290-84f2-80dbbd15b47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GenSys2012_v2</Template>
  <TotalTime>5753</TotalTime>
  <Words>1440</Words>
  <Application>Microsoft Office PowerPoint</Application>
  <PresentationFormat>On-screen Show (4:3)</PresentationFormat>
  <Paragraphs>211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GenSys2012_v2</vt:lpstr>
      <vt:lpstr>Alfresco  Phase One Roll-Out Test changing again </vt:lpstr>
      <vt:lpstr>Agenda</vt:lpstr>
      <vt:lpstr>Sites and Dashlets Overview</vt:lpstr>
      <vt:lpstr>Sites and Dashlets Overview Cont’d</vt:lpstr>
      <vt:lpstr>Genesys Alfresco Instance</vt:lpstr>
      <vt:lpstr>Upload/Manage Content</vt:lpstr>
      <vt:lpstr>Aspects</vt:lpstr>
      <vt:lpstr>Roles and Permissions</vt:lpstr>
      <vt:lpstr>Working with the Calendar</vt:lpstr>
      <vt:lpstr>Demo</vt:lpstr>
      <vt:lpstr>Workflow</vt:lpstr>
      <vt:lpstr>Working with FTP</vt:lpstr>
      <vt:lpstr>Search Syntax</vt:lpstr>
      <vt:lpstr>Additional Alfresco Concepts</vt:lpstr>
      <vt:lpstr>Things To Note</vt:lpstr>
      <vt:lpstr>Next Steps</vt:lpstr>
      <vt:lpstr>Q &amp; A</vt:lpstr>
    </vt:vector>
  </TitlesOfParts>
  <Company>Genesys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Lesser2</dc:creator>
  <cp:lastModifiedBy>Michael Katten</cp:lastModifiedBy>
  <cp:revision>375</cp:revision>
  <dcterms:created xsi:type="dcterms:W3CDTF">2012-03-26T22:40:47Z</dcterms:created>
  <dcterms:modified xsi:type="dcterms:W3CDTF">2012-11-13T23:21:56Z</dcterms:modified>
  <cp:contentType>Team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0x0101007CA19473B95C1D4CB7A99E373B691BF00048401A5F55BE544889EFA33B5DD665F0</vt:lpwstr>
  </property>
  <property fmtid="{D5CDD505-2E9C-101B-9397-08002B2CF9AE}" pid="3" name="Document Status">
    <vt:lpwstr>3</vt:lpwstr>
  </property>
  <property fmtid="{D5CDD505-2E9C-101B-9397-08002B2CF9AE}" pid="4" name="Publishing Status">
    <vt:lpwstr>Publisher Error at 3/26/2012 4:11:40 PM. A file with the name Base library/Genesys_template_2012_4x3.pptx already exists. It was last modified by SHAREPOINT\system on 26 Mar 2012 16:01:04 -0700.</vt:lpwstr>
  </property>
  <property fmtid="{D5CDD505-2E9C-101B-9397-08002B2CF9AE}" pid="5" name="_NewReviewCycle">
    <vt:lpwstr/>
  </property>
</Properties>
</file>